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824" r:id="rId1"/>
    <p:sldMasterId id="2147483987" r:id="rId2"/>
  </p:sldMasterIdLst>
  <p:notesMasterIdLst>
    <p:notesMasterId r:id="rId39"/>
  </p:notesMasterIdLst>
  <p:handoutMasterIdLst>
    <p:handoutMasterId r:id="rId40"/>
  </p:handoutMasterIdLst>
  <p:sldIdLst>
    <p:sldId id="360" r:id="rId3"/>
    <p:sldId id="2142534609" r:id="rId4"/>
    <p:sldId id="2142534588" r:id="rId5"/>
    <p:sldId id="2142534591" r:id="rId6"/>
    <p:sldId id="2142533716" r:id="rId7"/>
    <p:sldId id="2142534589" r:id="rId8"/>
    <p:sldId id="2142534600" r:id="rId9"/>
    <p:sldId id="2142534616" r:id="rId10"/>
    <p:sldId id="2142534608" r:id="rId11"/>
    <p:sldId id="2142534606" r:id="rId12"/>
    <p:sldId id="2142534595" r:id="rId13"/>
    <p:sldId id="2142534607" r:id="rId14"/>
    <p:sldId id="2142534593" r:id="rId15"/>
    <p:sldId id="2142534597" r:id="rId16"/>
    <p:sldId id="2142534626" r:id="rId17"/>
    <p:sldId id="2142534627" r:id="rId18"/>
    <p:sldId id="2142534629" r:id="rId19"/>
    <p:sldId id="2142534630" r:id="rId20"/>
    <p:sldId id="2142534631" r:id="rId21"/>
    <p:sldId id="2142534632" r:id="rId22"/>
    <p:sldId id="2142534633" r:id="rId23"/>
    <p:sldId id="2142534634" r:id="rId24"/>
    <p:sldId id="2142534635" r:id="rId25"/>
    <p:sldId id="141168650" r:id="rId26"/>
    <p:sldId id="2142534614" r:id="rId27"/>
    <p:sldId id="2142534612" r:id="rId28"/>
    <p:sldId id="2142534136" r:id="rId29"/>
    <p:sldId id="2142534613" r:id="rId30"/>
    <p:sldId id="2142534620" r:id="rId31"/>
    <p:sldId id="2142534621" r:id="rId32"/>
    <p:sldId id="2142534622" r:id="rId33"/>
    <p:sldId id="2142534623" r:id="rId34"/>
    <p:sldId id="2142534615" r:id="rId35"/>
    <p:sldId id="2142534611" r:id="rId36"/>
    <p:sldId id="2142534594" r:id="rId37"/>
    <p:sldId id="2142534596" r:id="rId38"/>
  </p:sldIdLst>
  <p:sldSz cx="9144000" cy="5143500" type="screen16x9"/>
  <p:notesSz cx="6858000" cy="9144000"/>
  <p:embeddedFontLst>
    <p:embeddedFont>
      <p:font typeface="IBM Plex Sans" panose="020B0503050203000203" pitchFamily="34" charset="0"/>
      <p:regular r:id="rId41"/>
      <p:bold r:id="rId42"/>
      <p:italic r:id="rId43"/>
      <p:boldItalic r:id="rId44"/>
    </p:embeddedFont>
    <p:embeddedFont>
      <p:font typeface="IBM Plex Sans Light" panose="020B0403050203000203" pitchFamily="34" charset="0"/>
      <p:regular r:id="rId45"/>
      <p:italic r:id="rId46"/>
    </p:embeddedFont>
  </p:embeddedFontLst>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Fast Start 2021 Branded Slides" id="{672E31BB-9F53-944C-AFF7-1F240E61BE18}">
          <p14:sldIdLst>
            <p14:sldId id="360"/>
            <p14:sldId id="2142534609"/>
            <p14:sldId id="2142534588"/>
            <p14:sldId id="2142534591"/>
            <p14:sldId id="2142533716"/>
            <p14:sldId id="2142534589"/>
            <p14:sldId id="2142534600"/>
            <p14:sldId id="2142534616"/>
            <p14:sldId id="2142534608"/>
            <p14:sldId id="2142534606"/>
            <p14:sldId id="2142534595"/>
            <p14:sldId id="2142534607"/>
            <p14:sldId id="2142534593"/>
            <p14:sldId id="2142534597"/>
            <p14:sldId id="2142534626"/>
            <p14:sldId id="2142534627"/>
            <p14:sldId id="2142534629"/>
            <p14:sldId id="2142534630"/>
            <p14:sldId id="2142534631"/>
            <p14:sldId id="2142534632"/>
            <p14:sldId id="2142534633"/>
            <p14:sldId id="2142534634"/>
            <p14:sldId id="2142534635"/>
            <p14:sldId id="141168650"/>
            <p14:sldId id="2142534614"/>
            <p14:sldId id="2142534612"/>
            <p14:sldId id="2142534136"/>
            <p14:sldId id="2142534613"/>
            <p14:sldId id="2142534620"/>
            <p14:sldId id="2142534621"/>
            <p14:sldId id="2142534622"/>
            <p14:sldId id="2142534623"/>
            <p14:sldId id="2142534615"/>
            <p14:sldId id="2142534611"/>
            <p14:sldId id="2142534594"/>
            <p14:sldId id="2142534596"/>
          </p14:sldIdLst>
        </p14:section>
        <p14:section name="Color palette" id="{65FF3ABE-B9F3-0A45-B4B2-DBFBFD1D9A4D}">
          <p14:sldIdLst/>
        </p14:section>
      </p14:sectionLst>
    </p:ex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12765"/>
    <a:srgbClr val="269C99"/>
    <a:srgbClr val="408CFC"/>
    <a:srgbClr val="7B20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1"/>
    <p:restoredTop sz="94583"/>
  </p:normalViewPr>
  <p:slideViewPr>
    <p:cSldViewPr snapToGrid="0" snapToObjects="1">
      <p:cViewPr varScale="1">
        <p:scale>
          <a:sx n="152" d="100"/>
          <a:sy n="152" d="100"/>
        </p:scale>
        <p:origin x="728" y="184"/>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4" d="100"/>
          <a:sy n="94" d="100"/>
        </p:scale>
        <p:origin x="375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Arial" panose="020B0604020202020204" pitchFamily="34" charset="0"/>
                <a:ea typeface="IBM Plex Sans" charset="0"/>
                <a:cs typeface="Arial" panose="020B0604020202020204" pitchFamily="34"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Group Name / DOC ID / Month XX, 2020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600"/>
      </a:spcBef>
      <a:buFont typeface="IBM Plex Sans"/>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30936" indent="-173736" algn="l" defTabSz="914400" rtl="0" eaLnBrk="1" latinLnBrk="0" hangingPunct="1">
      <a:spcBef>
        <a:spcPts val="600"/>
      </a:spcBef>
      <a:buFont typeface="IBM Plex Sans"/>
      <a:buChar char="–"/>
      <a:tabLst/>
      <a:defRPr sz="1000" b="0" i="0" kern="1200">
        <a:solidFill>
          <a:schemeClr val="bg1"/>
        </a:solidFill>
        <a:latin typeface="Arial" panose="020B0604020202020204" pitchFamily="34" charset="0"/>
        <a:ea typeface="+mn-ea"/>
        <a:cs typeface="Arial" panose="020B0604020202020204" pitchFamily="34" charset="0"/>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775566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80119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28168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992106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50457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892155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297881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4010374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42860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802815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86342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600059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772254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4030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2003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303145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are very excited to introduce Storage Suite Starter for Cloud Paks. The first Cloud Paks to include this entitlement will be Cloud Pak for Integration and IBM Cloud Pak for Data. </a:t>
            </a:r>
          </a:p>
          <a:p>
            <a:endParaRPr lang="en-CA" dirty="0"/>
          </a:p>
          <a:p>
            <a:r>
              <a:rPr lang="en-CA" dirty="0"/>
              <a:t>One of the key benefits for IBM to introduce Storage Suite Starter for Cloud Paks to our Cloud Pak clients is to seed and showcase IBM Storage offerings into these client environments. IBM offers great software defined storage solutions for containerized workloads, it is a great opportunity for our customers to capitalize these solutions. </a:t>
            </a:r>
          </a:p>
          <a:p>
            <a:endParaRPr lang="en-CA" dirty="0"/>
          </a:p>
          <a:p>
            <a:r>
              <a:rPr lang="en-CA" dirty="0"/>
              <a:t>Storage Suite Starter for Cloud Paks will be part of the Cloud Pak catalog as the preferred and validated storage option for IBM Cloud Paks, instilling confidence with Cloud Pak clients. As well as positioning IBM as the one-stop-shop for an end-to-end solution.</a:t>
            </a:r>
          </a:p>
          <a:p>
            <a:endParaRPr lang="en-CA" dirty="0"/>
          </a:p>
          <a:p>
            <a:r>
              <a:rPr lang="en-CA" b="1" dirty="0"/>
              <a:t>Note to sellers: </a:t>
            </a:r>
          </a:p>
          <a:p>
            <a:pPr marL="165257" indent="-165257">
              <a:buFont typeface="Arial" panose="020B0604020202020204" pitchFamily="34" charset="0"/>
              <a:buChar char="•"/>
            </a:pPr>
            <a:r>
              <a:rPr lang="en-CA" dirty="0"/>
              <a:t>IBM Cloud Object Storage and Red Hat </a:t>
            </a:r>
            <a:r>
              <a:rPr lang="en-CA" dirty="0" err="1"/>
              <a:t>Ceph</a:t>
            </a:r>
            <a:r>
              <a:rPr lang="en-CA" dirty="0"/>
              <a:t> are not included, despite both offerings being part of the standard Storage Suite for Cloud Paks</a:t>
            </a:r>
          </a:p>
          <a:p>
            <a:pPr marL="165257" indent="-165257">
              <a:buFont typeface="Arial" panose="020B0604020202020204" pitchFamily="34" charset="0"/>
              <a:buChar char="•"/>
            </a:pPr>
            <a:r>
              <a:rPr lang="en-CA" dirty="0"/>
              <a:t>The time limit for this entitlement is 36-months</a:t>
            </a:r>
          </a:p>
          <a:p>
            <a:pPr marL="165257" indent="-165257">
              <a:buFont typeface="Arial" panose="020B0604020202020204" pitchFamily="34" charset="0"/>
              <a:buChar char="•"/>
            </a:pPr>
            <a:r>
              <a:rPr lang="en-CA" dirty="0"/>
              <a:t>CP4I and CP4D will be the first Cloud Paks to include Storage Suite Starter for Cloud Paks, with ETA in the next 6-8 weeks (Dec 2020 and Jan 2021). The rest of the Cloud Paks will follow.</a:t>
            </a:r>
          </a:p>
          <a:p>
            <a:pPr marL="165257" indent="-165257">
              <a:buFont typeface="Arial" panose="020B0604020202020204" pitchFamily="34" charset="0"/>
              <a:buChar char="•"/>
            </a:pPr>
            <a:endParaRPr lang="en-US" dirty="0"/>
          </a:p>
          <a:p>
            <a:pPr marL="165257" indent="-165257">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defTabSz="661207">
              <a:defRPr/>
            </a:pPr>
            <a:fld id="{6E2E38B8-B0B4-AD41-AC6E-B781F46A9FD3}" type="slidenum">
              <a:rPr lang="en-US">
                <a:solidFill>
                  <a:srgbClr val="000000"/>
                </a:solidFill>
                <a:ea typeface="+mn-ea"/>
              </a:rPr>
              <a:pPr defTabSz="661207">
                <a:defRPr/>
              </a:pPr>
              <a:t>27</a:t>
            </a:fld>
            <a:endParaRPr lang="en-US" dirty="0">
              <a:solidFill>
                <a:srgbClr val="000000"/>
              </a:solidFill>
              <a:ea typeface="+mn-ea"/>
            </a:endParaRPr>
          </a:p>
        </p:txBody>
      </p:sp>
    </p:spTree>
    <p:extLst>
      <p:ext uri="{BB962C8B-B14F-4D97-AF65-F5344CB8AC3E}">
        <p14:creationId xmlns:p14="http://schemas.microsoft.com/office/powerpoint/2010/main" val="184283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161898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620919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432645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785181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19474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3634768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92943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49339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24312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03230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118283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68666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2663031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Group Name / DOC ID / Month XX, 2020 / © 2020 IBM Corporation</a:t>
            </a:r>
            <a:endParaRPr lang="en-US" dirty="0"/>
          </a:p>
        </p:txBody>
      </p:sp>
    </p:spTree>
    <p:extLst>
      <p:ext uri="{BB962C8B-B14F-4D97-AF65-F5344CB8AC3E}">
        <p14:creationId xmlns:p14="http://schemas.microsoft.com/office/powerpoint/2010/main" val="1674554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S 2021 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5" name="Asset 33@4x.png" descr="Asset 33@4x.png">
            <a:extLst>
              <a:ext uri="{FF2B5EF4-FFF2-40B4-BE49-F238E27FC236}">
                <a16:creationId xmlns:a16="http://schemas.microsoft.com/office/drawing/2014/main" id="{2E85823A-51ED-AC42-A47D-8636D8EC988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83051" y="4506237"/>
            <a:ext cx="1066815" cy="439780"/>
          </a:xfrm>
          <a:prstGeom prst="rect">
            <a:avLst/>
          </a:prstGeom>
          <a:ln w="12700">
            <a:miter lim="400000"/>
          </a:ln>
        </p:spPr>
      </p:pic>
    </p:spTree>
    <p:extLst>
      <p:ext uri="{BB962C8B-B14F-4D97-AF65-F5344CB8AC3E}">
        <p14:creationId xmlns:p14="http://schemas.microsoft.com/office/powerpoint/2010/main" val="2015272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S 2021 Big Text">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DF1A44A5-FDD2-8F44-B4F1-E3D48F590BBE}"/>
              </a:ext>
            </a:extLst>
          </p:cNvPr>
          <p:cNvPicPr>
            <a:picLocks noChangeAspect="1"/>
          </p:cNvPicPr>
          <p:nvPr userDrawn="1"/>
        </p:nvPicPr>
        <p:blipFill>
          <a:blip r:embed="rId2"/>
          <a:stretch>
            <a:fillRect/>
          </a:stretch>
        </p:blipFill>
        <p:spPr>
          <a:xfrm rot="5400000" flipH="1">
            <a:off x="1980884" y="-2018983"/>
            <a:ext cx="5182231" cy="9182103"/>
          </a:xfrm>
          <a:prstGeom prst="rect">
            <a:avLst/>
          </a:prstGeom>
          <a:ln w="12700">
            <a:miter lim="400000"/>
          </a:ln>
        </p:spPr>
      </p:pic>
      <p:pic>
        <p:nvPicPr>
          <p:cNvPr id="6" name="Asset 26@4x.png" descr="Asset 26@4x.png">
            <a:extLst>
              <a:ext uri="{FF2B5EF4-FFF2-40B4-BE49-F238E27FC236}">
                <a16:creationId xmlns:a16="http://schemas.microsoft.com/office/drawing/2014/main" id="{99D5397A-CD0B-CA47-AE08-B07034E81FAF}"/>
              </a:ext>
            </a:extLst>
          </p:cNvPr>
          <p:cNvPicPr>
            <a:picLocks noChangeAspect="1"/>
          </p:cNvPicPr>
          <p:nvPr userDrawn="1"/>
        </p:nvPicPr>
        <p:blipFill>
          <a:blip r:embed="rId3" cstate="print">
            <a:alphaModFix amt="30000"/>
            <a:extLst>
              <a:ext uri="{28A0092B-C50C-407E-A947-70E740481C1C}">
                <a14:useLocalDpi xmlns:a14="http://schemas.microsoft.com/office/drawing/2010/main"/>
              </a:ext>
            </a:extLst>
          </a:blip>
          <a:stretch>
            <a:fillRect/>
          </a:stretch>
        </p:blipFill>
        <p:spPr>
          <a:xfrm>
            <a:off x="-29665" y="635"/>
            <a:ext cx="9203328" cy="5162549"/>
          </a:xfrm>
          <a:prstGeom prst="rect">
            <a:avLst/>
          </a:prstGeom>
          <a:ln w="12700">
            <a:miter lim="400000"/>
          </a:ln>
        </p:spPr>
      </p:pic>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79208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S 2020 Quote">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A6BB462B-DC0B-814B-97C8-02934D45B1AF}"/>
              </a:ext>
            </a:extLst>
          </p:cNvPr>
          <p:cNvPicPr>
            <a:picLocks noChangeAspect="1"/>
          </p:cNvPicPr>
          <p:nvPr userDrawn="1"/>
        </p:nvPicPr>
        <p:blipFill>
          <a:blip r:embed="rId2"/>
          <a:stretch>
            <a:fillRect/>
          </a:stretch>
        </p:blipFill>
        <p:spPr>
          <a:xfrm rot="5400000" flipH="1">
            <a:off x="1980884" y="-2018983"/>
            <a:ext cx="5182231" cy="9182103"/>
          </a:xfrm>
          <a:prstGeom prst="rect">
            <a:avLst/>
          </a:prstGeom>
          <a:ln w="12700">
            <a:miter lim="400000"/>
          </a:ln>
        </p:spPr>
      </p:pic>
      <p:pic>
        <p:nvPicPr>
          <p:cNvPr id="5" name="Asset 26@4x.png" descr="Asset 26@4x.png">
            <a:extLst>
              <a:ext uri="{FF2B5EF4-FFF2-40B4-BE49-F238E27FC236}">
                <a16:creationId xmlns:a16="http://schemas.microsoft.com/office/drawing/2014/main" id="{91E0C857-1A2C-C542-935F-3E70CBEA9F88}"/>
              </a:ext>
            </a:extLst>
          </p:cNvPr>
          <p:cNvPicPr>
            <a:picLocks noChangeAspect="1"/>
          </p:cNvPicPr>
          <p:nvPr userDrawn="1"/>
        </p:nvPicPr>
        <p:blipFill>
          <a:blip r:embed="rId3" cstate="print">
            <a:alphaModFix amt="30000"/>
            <a:extLst>
              <a:ext uri="{28A0092B-C50C-407E-A947-70E740481C1C}">
                <a14:useLocalDpi xmlns:a14="http://schemas.microsoft.com/office/drawing/2010/main"/>
              </a:ext>
            </a:extLst>
          </a:blip>
          <a:stretch>
            <a:fillRect/>
          </a:stretch>
        </p:blipFill>
        <p:spPr>
          <a:xfrm>
            <a:off x="-19665" y="-19049"/>
            <a:ext cx="9203328" cy="5162549"/>
          </a:xfrm>
          <a:prstGeom prst="rect">
            <a:avLst/>
          </a:prstGeom>
          <a:ln w="12700">
            <a:miter lim="400000"/>
          </a:ln>
        </p:spPr>
      </p:pic>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9032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5" y="1243584"/>
            <a:ext cx="8695877"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677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Fast Start 2020 Header and Text 3">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99209519-C7C6-E54F-826D-DA75F8776A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743265" y="0"/>
            <a:ext cx="1400736" cy="1597891"/>
          </a:xfrm>
          <a:prstGeom prst="rect">
            <a:avLst/>
          </a:prstGeom>
          <a:ln w="12700">
            <a:miter lim="400000"/>
          </a:ln>
        </p:spPr>
      </p:pic>
      <p:sp>
        <p:nvSpPr>
          <p:cNvPr id="8" name="Text Placeholder">
            <a:extLst>
              <a:ext uri="{FF2B5EF4-FFF2-40B4-BE49-F238E27FC236}">
                <a16:creationId xmlns:a16="http://schemas.microsoft.com/office/drawing/2014/main" id="{DB921277-A85B-404D-879F-39D26C4A68FB}"/>
              </a:ext>
            </a:extLst>
          </p:cNvPr>
          <p:cNvSpPr>
            <a:spLocks noGrp="1"/>
          </p:cNvSpPr>
          <p:nvPr>
            <p:ph type="body" sz="quarter" idx="13"/>
          </p:nvPr>
        </p:nvSpPr>
        <p:spPr>
          <a:xfrm>
            <a:off x="219455" y="1243584"/>
            <a:ext cx="8695877"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242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Fast Start 2020 Header and Text 3">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994C2136-BB7F-304E-9ED2-DFC231FCA7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79337" y="0"/>
            <a:ext cx="1564664" cy="1597891"/>
          </a:xfrm>
          <a:prstGeom prst="rect">
            <a:avLst/>
          </a:prstGeom>
          <a:ln w="12700">
            <a:miter lim="400000"/>
          </a:ln>
        </p:spPr>
      </p:pic>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a:extLst>
              <a:ext uri="{FF2B5EF4-FFF2-40B4-BE49-F238E27FC236}">
                <a16:creationId xmlns:a16="http://schemas.microsoft.com/office/drawing/2014/main" id="{DB921277-A85B-404D-879F-39D26C4A68FB}"/>
              </a:ext>
            </a:extLst>
          </p:cNvPr>
          <p:cNvSpPr>
            <a:spLocks noGrp="1"/>
          </p:cNvSpPr>
          <p:nvPr>
            <p:ph type="body" sz="quarter" idx="13"/>
          </p:nvPr>
        </p:nvSpPr>
        <p:spPr>
          <a:xfrm>
            <a:off x="219455" y="1243584"/>
            <a:ext cx="8695877"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9998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Fast Start 2020 Header and Text 3">
    <p:spTree>
      <p:nvGrpSpPr>
        <p:cNvPr id="1" name=""/>
        <p:cNvGrpSpPr/>
        <p:nvPr/>
      </p:nvGrpSpPr>
      <p:grpSpPr>
        <a:xfrm>
          <a:off x="0" y="0"/>
          <a:ext cx="0" cy="0"/>
          <a:chOff x="0" y="0"/>
          <a:chExt cx="0" cy="0"/>
        </a:xfrm>
      </p:grpSpPr>
      <p:pic>
        <p:nvPicPr>
          <p:cNvPr id="7" name="Image" descr="Image">
            <a:extLst>
              <a:ext uri="{FF2B5EF4-FFF2-40B4-BE49-F238E27FC236}">
                <a16:creationId xmlns:a16="http://schemas.microsoft.com/office/drawing/2014/main" id="{5D64F1E0-3191-6945-B1AD-8F9F938108D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579337" y="1176197"/>
            <a:ext cx="1564664" cy="2791106"/>
          </a:xfrm>
          <a:prstGeom prst="rect">
            <a:avLst/>
          </a:prstGeom>
          <a:ln w="12700">
            <a:miter lim="400000"/>
          </a:ln>
        </p:spPr>
      </p:pic>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a:extLst>
              <a:ext uri="{FF2B5EF4-FFF2-40B4-BE49-F238E27FC236}">
                <a16:creationId xmlns:a16="http://schemas.microsoft.com/office/drawing/2014/main" id="{DB921277-A85B-404D-879F-39D26C4A68FB}"/>
              </a:ext>
            </a:extLst>
          </p:cNvPr>
          <p:cNvSpPr>
            <a:spLocks noGrp="1"/>
          </p:cNvSpPr>
          <p:nvPr>
            <p:ph type="body" sz="quarter" idx="13"/>
          </p:nvPr>
        </p:nvSpPr>
        <p:spPr>
          <a:xfrm>
            <a:off x="219455" y="1243584"/>
            <a:ext cx="8695877"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1829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itle">
            <a:extLst>
              <a:ext uri="{FF2B5EF4-FFF2-40B4-BE49-F238E27FC236}">
                <a16:creationId xmlns:a16="http://schemas.microsoft.com/office/drawing/2014/main" id="{D2D38E48-6C40-0745-8580-D8301B879F2E}"/>
              </a:ext>
            </a:extLst>
          </p:cNvPr>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40291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no footer)">
    <p:spTree>
      <p:nvGrpSpPr>
        <p:cNvPr id="1" name=""/>
        <p:cNvGrpSpPr/>
        <p:nvPr/>
      </p:nvGrpSpPr>
      <p:grpSpPr>
        <a:xfrm>
          <a:off x="0" y="0"/>
          <a:ext cx="0" cy="0"/>
          <a:chOff x="0" y="0"/>
          <a:chExt cx="0" cy="0"/>
        </a:xfrm>
      </p:grpSpPr>
      <p:pic>
        <p:nvPicPr>
          <p:cNvPr id="2" name="Picture 1" descr="A picture containing toy, sitting, person, table&#10;&#10;Description automatically generated">
            <a:extLst>
              <a:ext uri="{FF2B5EF4-FFF2-40B4-BE49-F238E27FC236}">
                <a16:creationId xmlns:a16="http://schemas.microsoft.com/office/drawing/2014/main" id="{891671CB-016D-8345-AD22-A0B85078A6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1860" y="-18725"/>
            <a:ext cx="6902140" cy="5162225"/>
          </a:xfrm>
          <a:prstGeom prst="rect">
            <a:avLst/>
          </a:prstGeom>
        </p:spPr>
      </p:pic>
      <p:sp>
        <p:nvSpPr>
          <p:cNvPr id="3" name="Rectangle 2">
            <a:extLst>
              <a:ext uri="{FF2B5EF4-FFF2-40B4-BE49-F238E27FC236}">
                <a16:creationId xmlns:a16="http://schemas.microsoft.com/office/drawing/2014/main" id="{20B20C4C-F2AA-F146-A7BF-D0818CA8762B}"/>
              </a:ext>
            </a:extLst>
          </p:cNvPr>
          <p:cNvSpPr/>
          <p:nvPr userDrawn="1"/>
        </p:nvSpPr>
        <p:spPr>
          <a:xfrm>
            <a:off x="1" y="0"/>
            <a:ext cx="9144000" cy="5143500"/>
          </a:xfrm>
          <a:prstGeom prst="rect">
            <a:avLst/>
          </a:prstGeom>
          <a:gradFill>
            <a:gsLst>
              <a:gs pos="0">
                <a:schemeClr val="bg1">
                  <a:lumMod val="50000"/>
                  <a:lumOff val="50000"/>
                  <a:alpha val="25000"/>
                </a:schemeClr>
              </a:gs>
              <a:gs pos="57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203000203" pitchFamily="34" charset="0"/>
            </a:endParaRPr>
          </a:p>
        </p:txBody>
      </p:sp>
      <p:pic>
        <p:nvPicPr>
          <p:cNvPr id="4" name="Asset 26@4x.png" descr="Asset 26@4x.png">
            <a:extLst>
              <a:ext uri="{FF2B5EF4-FFF2-40B4-BE49-F238E27FC236}">
                <a16:creationId xmlns:a16="http://schemas.microsoft.com/office/drawing/2014/main" id="{2700C6F8-C567-4946-A3CF-AB959A2D95DA}"/>
              </a:ext>
            </a:extLst>
          </p:cNvPr>
          <p:cNvPicPr>
            <a:picLocks noChangeAspect="1"/>
          </p:cNvPicPr>
          <p:nvPr userDrawn="1"/>
        </p:nvPicPr>
        <p:blipFill>
          <a:blip r:embed="rId3" cstate="print">
            <a:alphaModFix amt="30000"/>
            <a:extLst>
              <a:ext uri="{28A0092B-C50C-407E-A947-70E740481C1C}">
                <a14:useLocalDpi xmlns:a14="http://schemas.microsoft.com/office/drawing/2010/main"/>
              </a:ext>
            </a:extLst>
          </a:blip>
          <a:stretch>
            <a:fillRect/>
          </a:stretch>
        </p:blipFill>
        <p:spPr>
          <a:xfrm>
            <a:off x="-19665" y="-19049"/>
            <a:ext cx="9203328" cy="5162549"/>
          </a:xfrm>
          <a:prstGeom prst="rect">
            <a:avLst/>
          </a:prstGeom>
          <a:ln w="12700">
            <a:miter lim="400000"/>
          </a:ln>
        </p:spPr>
      </p:pic>
      <p:sp>
        <p:nvSpPr>
          <p:cNvPr id="5" name="Title">
            <a:extLst>
              <a:ext uri="{FF2B5EF4-FFF2-40B4-BE49-F238E27FC236}">
                <a16:creationId xmlns:a16="http://schemas.microsoft.com/office/drawing/2014/main" id="{C777C181-686B-AA4F-92C1-9D7B77A3FC65}"/>
              </a:ext>
            </a:extLst>
          </p:cNvPr>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826306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lank (no footer)">
    <p:spTree>
      <p:nvGrpSpPr>
        <p:cNvPr id="1" name=""/>
        <p:cNvGrpSpPr/>
        <p:nvPr/>
      </p:nvGrpSpPr>
      <p:grpSpPr>
        <a:xfrm>
          <a:off x="0" y="0"/>
          <a:ext cx="0" cy="0"/>
          <a:chOff x="0" y="0"/>
          <a:chExt cx="0" cy="0"/>
        </a:xfrm>
      </p:grpSpPr>
      <p:pic>
        <p:nvPicPr>
          <p:cNvPr id="2" name="Picture 1" descr="A picture containing toy, sitting, person, table&#10;&#10;Description automatically generated">
            <a:extLst>
              <a:ext uri="{FF2B5EF4-FFF2-40B4-BE49-F238E27FC236}">
                <a16:creationId xmlns:a16="http://schemas.microsoft.com/office/drawing/2014/main" id="{891671CB-016D-8345-AD22-A0B85078A6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26948" y="-18725"/>
            <a:ext cx="6902140" cy="5162225"/>
          </a:xfrm>
          <a:prstGeom prst="rect">
            <a:avLst/>
          </a:prstGeom>
        </p:spPr>
      </p:pic>
      <p:pic>
        <p:nvPicPr>
          <p:cNvPr id="4" name="Image" descr="Image">
            <a:extLst>
              <a:ext uri="{FF2B5EF4-FFF2-40B4-BE49-F238E27FC236}">
                <a16:creationId xmlns:a16="http://schemas.microsoft.com/office/drawing/2014/main" id="{A20637A6-337A-F846-8EE2-E09FC08052EB}"/>
              </a:ext>
            </a:extLst>
          </p:cNvPr>
          <p:cNvPicPr>
            <a:picLocks noChangeAspect="1"/>
          </p:cNvPicPr>
          <p:nvPr userDrawn="1"/>
        </p:nvPicPr>
        <p:blipFill>
          <a:blip r:embed="rId3">
            <a:alphaModFix amt="84000"/>
          </a:blip>
          <a:stretch>
            <a:fillRect/>
          </a:stretch>
        </p:blipFill>
        <p:spPr>
          <a:xfrm rot="5400000" flipH="1">
            <a:off x="1991638" y="-1991638"/>
            <a:ext cx="5160726" cy="9144001"/>
          </a:xfrm>
          <a:prstGeom prst="rect">
            <a:avLst/>
          </a:prstGeom>
          <a:ln w="12700">
            <a:miter lim="400000"/>
          </a:ln>
        </p:spPr>
      </p:pic>
      <p:sp>
        <p:nvSpPr>
          <p:cNvPr id="5" name="Title">
            <a:extLst>
              <a:ext uri="{FF2B5EF4-FFF2-40B4-BE49-F238E27FC236}">
                <a16:creationId xmlns:a16="http://schemas.microsoft.com/office/drawing/2014/main" id="{58F68F78-0326-424C-BE2F-B56947A34899}"/>
              </a:ext>
            </a:extLst>
          </p:cNvPr>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3202208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S 2021 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7"/>
            <a:ext cx="4119742"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F365A02C-4302-3241-AC3A-BAA09FD146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83172" y="375642"/>
            <a:ext cx="4341372" cy="4392216"/>
          </a:xfrm>
          <a:prstGeom prst="rect">
            <a:avLst/>
          </a:prstGeom>
          <a:ln w="12700">
            <a:miter lim="400000"/>
          </a:ln>
        </p:spPr>
      </p:pic>
    </p:spTree>
    <p:extLst>
      <p:ext uri="{BB962C8B-B14F-4D97-AF65-F5344CB8AC3E}">
        <p14:creationId xmlns:p14="http://schemas.microsoft.com/office/powerpoint/2010/main" val="3191422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S 2021 Thank You 2">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7"/>
            <a:ext cx="4119742"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9" name="Image" descr="Image">
            <a:extLst>
              <a:ext uri="{FF2B5EF4-FFF2-40B4-BE49-F238E27FC236}">
                <a16:creationId xmlns:a16="http://schemas.microsoft.com/office/drawing/2014/main" id="{CEB80C6B-D66D-6549-8C2A-EA9EF4F897E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4830837" y="0"/>
            <a:ext cx="4313163" cy="5143500"/>
          </a:xfrm>
          <a:prstGeom prst="rect">
            <a:avLst/>
          </a:prstGeom>
          <a:ln w="12700">
            <a:miter lim="400000"/>
          </a:ln>
        </p:spPr>
      </p:pic>
    </p:spTree>
    <p:extLst>
      <p:ext uri="{BB962C8B-B14F-4D97-AF65-F5344CB8AC3E}">
        <p14:creationId xmlns:p14="http://schemas.microsoft.com/office/powerpoint/2010/main" val="3952738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ed text 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4123944" cy="561836"/>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4DB84F28-E60E-6B4F-AF6F-2B269A2ACE7C}"/>
              </a:ext>
            </a:extLst>
          </p:cNvPr>
          <p:cNvSpPr>
            <a:spLocks noGrp="1"/>
          </p:cNvSpPr>
          <p:nvPr>
            <p:ph type="body" sz="quarter" idx="13"/>
          </p:nvPr>
        </p:nvSpPr>
        <p:spPr>
          <a:xfrm>
            <a:off x="196596" y="1151078"/>
            <a:ext cx="6890004" cy="3343608"/>
          </a:xfrm>
        </p:spPr>
        <p:txBody>
          <a:bodyPr/>
          <a:lstStyle>
            <a:lvl1pPr>
              <a:defRPr sz="4796"/>
            </a:lvl1pPr>
            <a:lvl2pPr marL="0" indent="0">
              <a:buNone/>
              <a:defRPr/>
            </a:lvl2pPr>
          </a:lstStyle>
          <a:p>
            <a:pPr lvl="0"/>
            <a:r>
              <a:rPr lang="en-US" dirty="0"/>
              <a:t>Click to edit Master text styles</a:t>
            </a:r>
          </a:p>
        </p:txBody>
      </p:sp>
    </p:spTree>
    <p:extLst>
      <p:ext uri="{BB962C8B-B14F-4D97-AF65-F5344CB8AC3E}">
        <p14:creationId xmlns:p14="http://schemas.microsoft.com/office/powerpoint/2010/main" val="3802911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1151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35442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 2020 IBM Corporation</a:t>
            </a:r>
          </a:p>
        </p:txBody>
      </p:sp>
      <p:sp>
        <p:nvSpPr>
          <p:cNvPr id="4" name="Title 3"/>
          <p:cNvSpPr>
            <a:spLocks noGrp="1"/>
          </p:cNvSpPr>
          <p:nvPr>
            <p:ph type="title"/>
          </p:nvPr>
        </p:nvSpPr>
        <p:spPr>
          <a:xfrm>
            <a:off x="228602" y="244550"/>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9810166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97284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878" algn="dec"/>
              </a:tabLst>
              <a:defRPr/>
            </a:lvl1pPr>
            <a:lvl2pPr marL="173026" indent="-17302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a:t>Edit Master text styles</a:t>
            </a:r>
          </a:p>
          <a:p>
            <a:pPr marL="0" marR="0" lvl="1"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a:t>Second level</a:t>
            </a:r>
          </a:p>
          <a:p>
            <a:pPr marL="0" marR="0" lvl="2"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a:t>Third level</a:t>
            </a:r>
          </a:p>
          <a:p>
            <a:pPr marL="0" marR="0" lvl="3"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a:t>Fourth level</a:t>
            </a:r>
          </a:p>
          <a:p>
            <a:pPr marL="0" marR="0" lvl="4"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87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a:t>Edit Master text styles</a:t>
            </a:r>
          </a:p>
          <a:p>
            <a:pPr marL="0" marR="0" lvl="1"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a:t>Second level</a:t>
            </a:r>
          </a:p>
          <a:p>
            <a:pPr marL="0" marR="0" lvl="2"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a:t>Third level</a:t>
            </a:r>
          </a:p>
          <a:p>
            <a:pPr marL="0" marR="0" lvl="3"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a:t>Fourth level</a:t>
            </a:r>
          </a:p>
          <a:p>
            <a:pPr marL="0" marR="0" lvl="4" indent="0" algn="l" defTabSz="457166" rtl="0" eaLnBrk="1" fontAlgn="auto" latinLnBrk="0" hangingPunct="1">
              <a:lnSpc>
                <a:spcPct val="100000"/>
              </a:lnSpc>
              <a:spcBef>
                <a:spcPts val="1100"/>
              </a:spcBef>
              <a:spcAft>
                <a:spcPts val="0"/>
              </a:spcAft>
              <a:buClrTx/>
              <a:buSzTx/>
              <a:buFont typeface="Arial"/>
              <a:buNone/>
              <a:tabLst>
                <a:tab pos="4023059" algn="r"/>
              </a:tabLst>
              <a:defRPr/>
            </a:pPr>
            <a:r>
              <a:rPr lang="en-US"/>
              <a:t>Fifth level</a:t>
            </a:r>
            <a:endParaRPr lang="en-US" dirty="0"/>
          </a:p>
        </p:txBody>
      </p:sp>
    </p:spTree>
    <p:extLst>
      <p:ext uri="{BB962C8B-B14F-4D97-AF65-F5344CB8AC3E}">
        <p14:creationId xmlns:p14="http://schemas.microsoft.com/office/powerpoint/2010/main" val="36432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quadrants (exec summary)">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
        <p:nvSpPr>
          <p:cNvPr id="6" name="Text Placeholder 5"/>
          <p:cNvSpPr>
            <a:spLocks noGrp="1"/>
          </p:cNvSpPr>
          <p:nvPr>
            <p:ph type="body" sz="quarter" idx="12" hasCustomPrompt="1"/>
          </p:nvPr>
        </p:nvSpPr>
        <p:spPr>
          <a:xfrm>
            <a:off x="194225" y="1123950"/>
            <a:ext cx="4343400" cy="1763629"/>
          </a:xfrm>
          <a:ln w="19050">
            <a:solidFill>
              <a:schemeClr val="bg2">
                <a:lumMod val="95000"/>
              </a:schemeClr>
            </a:solidFill>
          </a:ln>
        </p:spPr>
        <p:txBody>
          <a:bodyPr lIns="72000" tIns="72000" rIns="72000" bIns="72000"/>
          <a:lstStyle>
            <a:lvl1pPr marL="0" indent="0">
              <a:spcBef>
                <a:spcPts val="0"/>
              </a:spcBef>
              <a:tabLst>
                <a:tab pos="3939878" algn="dec"/>
              </a:tabLst>
              <a:defRPr/>
            </a:lvl1pPr>
            <a:lvl2pPr marL="173026" indent="-17302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Edit Master text styles</a:t>
            </a:r>
          </a:p>
          <a:p>
            <a:pPr marL="0" marR="0" lvl="1"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Second level</a:t>
            </a:r>
          </a:p>
          <a:p>
            <a:pPr marL="0" marR="0" lvl="2"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Third level</a:t>
            </a:r>
          </a:p>
          <a:p>
            <a:pPr marL="0" marR="0" lvl="3"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Fourth level</a:t>
            </a:r>
          </a:p>
          <a:p>
            <a:pPr marL="0" marR="0" lvl="4"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Fifth level</a:t>
            </a:r>
          </a:p>
        </p:txBody>
      </p:sp>
      <p:sp>
        <p:nvSpPr>
          <p:cNvPr id="7" name="Text Placeholder 6"/>
          <p:cNvSpPr>
            <a:spLocks noGrp="1"/>
          </p:cNvSpPr>
          <p:nvPr>
            <p:ph type="body" sz="quarter" idx="13" hasCustomPrompt="1"/>
          </p:nvPr>
        </p:nvSpPr>
        <p:spPr>
          <a:xfrm>
            <a:off x="4606375" y="1123950"/>
            <a:ext cx="4343400" cy="1763629"/>
          </a:xfrm>
          <a:ln w="19050">
            <a:solidFill>
              <a:schemeClr val="bg2">
                <a:lumMod val="95000"/>
              </a:schemeClr>
            </a:solidFill>
          </a:ln>
        </p:spPr>
        <p:txBody>
          <a:bodyPr vert="horz" lIns="72000" tIns="72000" rIns="72000" bIns="72000" rtlCol="0">
            <a:noAutofit/>
          </a:bodyPr>
          <a:lstStyle>
            <a:lvl1pPr marL="0" indent="0">
              <a:spcBef>
                <a:spcPts val="0"/>
              </a:spcBef>
              <a:tabLst>
                <a:tab pos="3939878" algn="dec"/>
              </a:tabLst>
              <a:defRPr lang="en-US" dirty="0"/>
            </a:lvl1pPr>
            <a:lvl2pPr>
              <a:spcBef>
                <a:spcPts val="0"/>
              </a:spcBef>
              <a:defRPr lang="en-US" dirty="0"/>
            </a:lvl2pPr>
            <a:lvl3pPr>
              <a:spcBef>
                <a:spcPts val="0"/>
              </a:spcBef>
              <a:defRPr lang="en-US" dirty="0"/>
            </a:lvl3pPr>
            <a:lvl4pPr>
              <a:spcBef>
                <a:spcPts val="0"/>
              </a:spcBef>
              <a:defRPr lang="en-US" dirty="0"/>
            </a:lvl4pPr>
            <a:lvl5pPr>
              <a:spcBef>
                <a:spcPts val="0"/>
              </a:spcBef>
              <a:defRPr lang="en-US" dirty="0"/>
            </a:lvl5pPr>
          </a:lstStyle>
          <a:p>
            <a:pPr marR="0" lvl="0" fontAlgn="auto">
              <a:spcBef>
                <a:spcPts val="0"/>
              </a:spcBef>
              <a:spcAft>
                <a:spcPts val="0"/>
              </a:spcAft>
              <a:buClrTx/>
              <a:buSzTx/>
              <a:tabLst>
                <a:tab pos="4023059" algn="r"/>
              </a:tabLst>
            </a:pPr>
            <a:r>
              <a:rPr lang="en-US" dirty="0"/>
              <a:t>Edit Master text styles</a:t>
            </a:r>
          </a:p>
          <a:p>
            <a:pPr marL="0" marR="0" lvl="1" indent="0" fontAlgn="auto">
              <a:spcBef>
                <a:spcPts val="0"/>
              </a:spcBef>
              <a:buClrTx/>
              <a:buSzTx/>
              <a:buNone/>
              <a:tabLst>
                <a:tab pos="4023059" algn="r"/>
              </a:tabLst>
            </a:pPr>
            <a:r>
              <a:rPr lang="en-US" dirty="0"/>
              <a:t>Second level</a:t>
            </a:r>
          </a:p>
          <a:p>
            <a:pPr marL="0" marR="0" lvl="2" indent="0" fontAlgn="auto">
              <a:spcBef>
                <a:spcPts val="0"/>
              </a:spcBef>
              <a:buClrTx/>
              <a:buSzTx/>
              <a:buNone/>
              <a:tabLst>
                <a:tab pos="4023059" algn="r"/>
              </a:tabLst>
            </a:pPr>
            <a:r>
              <a:rPr lang="en-US" dirty="0"/>
              <a:t>Third level</a:t>
            </a:r>
          </a:p>
          <a:p>
            <a:pPr marL="0" marR="0" lvl="3" indent="0" fontAlgn="auto">
              <a:spcBef>
                <a:spcPts val="0"/>
              </a:spcBef>
              <a:buClrTx/>
              <a:buSzTx/>
              <a:buNone/>
              <a:tabLst>
                <a:tab pos="4023059" algn="r"/>
              </a:tabLst>
            </a:pPr>
            <a:r>
              <a:rPr lang="en-US" dirty="0"/>
              <a:t>Fourth level</a:t>
            </a:r>
          </a:p>
          <a:p>
            <a:pPr marL="0" marR="0" lvl="4" indent="0" fontAlgn="auto">
              <a:spcBef>
                <a:spcPts val="0"/>
              </a:spcBef>
              <a:buClrTx/>
              <a:buSzTx/>
              <a:buNone/>
              <a:tabLst>
                <a:tab pos="4023059" algn="r"/>
              </a:tabLst>
            </a:pPr>
            <a:r>
              <a:rPr lang="en-US" dirty="0"/>
              <a:t>Fifth level</a:t>
            </a:r>
          </a:p>
        </p:txBody>
      </p:sp>
      <p:sp>
        <p:nvSpPr>
          <p:cNvPr id="8" name="Text Placeholder 5">
            <a:extLst>
              <a:ext uri="{FF2B5EF4-FFF2-40B4-BE49-F238E27FC236}">
                <a16:creationId xmlns:a16="http://schemas.microsoft.com/office/drawing/2014/main" id="{451453EF-D62E-B149-893D-1FE83D652D30}"/>
              </a:ext>
            </a:extLst>
          </p:cNvPr>
          <p:cNvSpPr>
            <a:spLocks noGrp="1"/>
          </p:cNvSpPr>
          <p:nvPr>
            <p:ph type="body" sz="quarter" idx="14" hasCustomPrompt="1"/>
          </p:nvPr>
        </p:nvSpPr>
        <p:spPr>
          <a:xfrm>
            <a:off x="194225" y="2952111"/>
            <a:ext cx="4343400" cy="1763629"/>
          </a:xfrm>
          <a:ln w="19050">
            <a:solidFill>
              <a:schemeClr val="bg2">
                <a:lumMod val="95000"/>
              </a:schemeClr>
            </a:solidFill>
          </a:ln>
        </p:spPr>
        <p:txBody>
          <a:bodyPr lIns="72000" tIns="72000" rIns="72000" bIns="72000"/>
          <a:lstStyle>
            <a:lvl1pPr marL="0" indent="0">
              <a:spcBef>
                <a:spcPts val="0"/>
              </a:spcBef>
              <a:tabLst>
                <a:tab pos="3939878" algn="dec"/>
              </a:tabLst>
              <a:defRPr/>
            </a:lvl1pPr>
            <a:lvl2pPr marL="173026" indent="-17302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Edit Master text styles</a:t>
            </a:r>
          </a:p>
          <a:p>
            <a:pPr marL="0" marR="0" lvl="1"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Second level</a:t>
            </a:r>
          </a:p>
          <a:p>
            <a:pPr marL="0" marR="0" lvl="2"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Third level</a:t>
            </a:r>
          </a:p>
          <a:p>
            <a:pPr marL="0" marR="0" lvl="3"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Fourth level</a:t>
            </a:r>
          </a:p>
          <a:p>
            <a:pPr marL="0" marR="0" lvl="4" indent="0" algn="l" defTabSz="457166" rtl="0" eaLnBrk="1" fontAlgn="auto" latinLnBrk="0" hangingPunct="1">
              <a:lnSpc>
                <a:spcPct val="100000"/>
              </a:lnSpc>
              <a:spcBef>
                <a:spcPts val="0"/>
              </a:spcBef>
              <a:spcAft>
                <a:spcPts val="0"/>
              </a:spcAft>
              <a:buClrTx/>
              <a:buSzTx/>
              <a:buFont typeface="Arial"/>
              <a:buNone/>
              <a:tabLst>
                <a:tab pos="4023059" algn="r"/>
              </a:tabLst>
              <a:defRPr/>
            </a:pPr>
            <a:r>
              <a:rPr lang="en-US" dirty="0"/>
              <a:t>Fifth level</a:t>
            </a:r>
          </a:p>
        </p:txBody>
      </p:sp>
      <p:sp>
        <p:nvSpPr>
          <p:cNvPr id="9" name="Text Placeholder 6">
            <a:extLst>
              <a:ext uri="{FF2B5EF4-FFF2-40B4-BE49-F238E27FC236}">
                <a16:creationId xmlns:a16="http://schemas.microsoft.com/office/drawing/2014/main" id="{68DC4D3C-5B21-5448-BB9B-39F6C29F8938}"/>
              </a:ext>
            </a:extLst>
          </p:cNvPr>
          <p:cNvSpPr>
            <a:spLocks noGrp="1"/>
          </p:cNvSpPr>
          <p:nvPr>
            <p:ph type="body" sz="quarter" idx="15" hasCustomPrompt="1"/>
          </p:nvPr>
        </p:nvSpPr>
        <p:spPr>
          <a:xfrm>
            <a:off x="4606375" y="2952111"/>
            <a:ext cx="4343400" cy="1763629"/>
          </a:xfrm>
          <a:ln w="19050">
            <a:solidFill>
              <a:schemeClr val="bg2">
                <a:lumMod val="95000"/>
              </a:schemeClr>
            </a:solidFill>
          </a:ln>
        </p:spPr>
        <p:txBody>
          <a:bodyPr vert="horz" lIns="72000" tIns="72000" rIns="72000" bIns="72000" rtlCol="0">
            <a:noAutofit/>
          </a:bodyPr>
          <a:lstStyle>
            <a:lvl1pPr marL="0" indent="0">
              <a:spcBef>
                <a:spcPts val="0"/>
              </a:spcBef>
              <a:tabLst>
                <a:tab pos="3939878" algn="dec"/>
              </a:tabLst>
              <a:defRPr lang="en-US" dirty="0"/>
            </a:lvl1pPr>
            <a:lvl2pPr>
              <a:spcBef>
                <a:spcPts val="0"/>
              </a:spcBef>
              <a:defRPr lang="en-US" dirty="0"/>
            </a:lvl2pPr>
            <a:lvl3pPr>
              <a:spcBef>
                <a:spcPts val="0"/>
              </a:spcBef>
              <a:defRPr lang="en-US" dirty="0"/>
            </a:lvl3pPr>
            <a:lvl4pPr>
              <a:spcBef>
                <a:spcPts val="0"/>
              </a:spcBef>
              <a:defRPr lang="en-US" dirty="0"/>
            </a:lvl4pPr>
            <a:lvl5pPr>
              <a:spcBef>
                <a:spcPts val="0"/>
              </a:spcBef>
              <a:defRPr lang="en-US" dirty="0"/>
            </a:lvl5pPr>
          </a:lstStyle>
          <a:p>
            <a:pPr marR="0" lvl="0" fontAlgn="auto">
              <a:spcBef>
                <a:spcPts val="0"/>
              </a:spcBef>
              <a:spcAft>
                <a:spcPts val="0"/>
              </a:spcAft>
              <a:buClrTx/>
              <a:buSzTx/>
              <a:tabLst>
                <a:tab pos="4023059" algn="r"/>
              </a:tabLst>
            </a:pPr>
            <a:r>
              <a:rPr lang="en-US" dirty="0"/>
              <a:t>Edit Master text styles</a:t>
            </a:r>
          </a:p>
          <a:p>
            <a:pPr marL="0" marR="0" lvl="1" indent="0" fontAlgn="auto">
              <a:spcBef>
                <a:spcPts val="0"/>
              </a:spcBef>
              <a:buClrTx/>
              <a:buSzTx/>
              <a:buNone/>
              <a:tabLst>
                <a:tab pos="4023059" algn="r"/>
              </a:tabLst>
            </a:pPr>
            <a:r>
              <a:rPr lang="en-US" dirty="0"/>
              <a:t>Second level</a:t>
            </a:r>
          </a:p>
          <a:p>
            <a:pPr marL="0" marR="0" lvl="2" indent="0" fontAlgn="auto">
              <a:spcBef>
                <a:spcPts val="0"/>
              </a:spcBef>
              <a:buClrTx/>
              <a:buSzTx/>
              <a:buNone/>
              <a:tabLst>
                <a:tab pos="4023059" algn="r"/>
              </a:tabLst>
            </a:pPr>
            <a:r>
              <a:rPr lang="en-US" dirty="0"/>
              <a:t>Third level</a:t>
            </a:r>
          </a:p>
          <a:p>
            <a:pPr marL="0" marR="0" lvl="3" indent="0" fontAlgn="auto">
              <a:spcBef>
                <a:spcPts val="0"/>
              </a:spcBef>
              <a:buClrTx/>
              <a:buSzTx/>
              <a:buNone/>
              <a:tabLst>
                <a:tab pos="4023059" algn="r"/>
              </a:tabLst>
            </a:pPr>
            <a:r>
              <a:rPr lang="en-US" dirty="0"/>
              <a:t>Fourth level</a:t>
            </a:r>
          </a:p>
          <a:p>
            <a:pPr marL="0" marR="0" lvl="4" indent="0" fontAlgn="auto">
              <a:spcBef>
                <a:spcPts val="0"/>
              </a:spcBef>
              <a:buClrTx/>
              <a:buSzTx/>
              <a:buNone/>
              <a:tabLst>
                <a:tab pos="4023059" algn="r"/>
              </a:tabLst>
            </a:pPr>
            <a:r>
              <a:rPr lang="en-US" dirty="0"/>
              <a:t>Fifth level</a:t>
            </a:r>
          </a:p>
        </p:txBody>
      </p:sp>
    </p:spTree>
    <p:extLst>
      <p:ext uri="{BB962C8B-B14F-4D97-AF65-F5344CB8AC3E}">
        <p14:creationId xmlns:p14="http://schemas.microsoft.com/office/powerpoint/2010/main" val="7914381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Tree>
    <p:extLst>
      <p:ext uri="{BB962C8B-B14F-4D97-AF65-F5344CB8AC3E}">
        <p14:creationId xmlns:p14="http://schemas.microsoft.com/office/powerpoint/2010/main" val="36934031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31583252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Divider (with page content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Tree>
    <p:extLst>
      <p:ext uri="{BB962C8B-B14F-4D97-AF65-F5344CB8AC3E}">
        <p14:creationId xmlns:p14="http://schemas.microsoft.com/office/powerpoint/2010/main" val="3725725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Divider (with page contents)">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997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5"/>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2020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dirty="0"/>
              <a:t>Edit Master text styles</a:t>
            </a:r>
          </a:p>
        </p:txBody>
      </p:sp>
    </p:spTree>
    <p:extLst>
      <p:ext uri="{BB962C8B-B14F-4D97-AF65-F5344CB8AC3E}">
        <p14:creationId xmlns:p14="http://schemas.microsoft.com/office/powerpoint/2010/main" val="20493438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3"/>
            <a:ext cx="1292094" cy="526097"/>
          </a:xfrm>
          <a:prstGeom prst="rect">
            <a:avLst/>
          </a:prstGeom>
        </p:spPr>
      </p:pic>
    </p:spTree>
    <p:extLst>
      <p:ext uri="{BB962C8B-B14F-4D97-AF65-F5344CB8AC3E}">
        <p14:creationId xmlns:p14="http://schemas.microsoft.com/office/powerpoint/2010/main" val="1936215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text (two columns)">
    <p:bg>
      <p:bgPr>
        <a:solidFill>
          <a:srgbClr val="000000"/>
        </a:solidFill>
        <a:effectLst/>
      </p:bgPr>
    </p:bg>
    <p:spTree>
      <p:nvGrpSpPr>
        <p:cNvPr id="1" name=""/>
        <p:cNvGrpSpPr/>
        <p:nvPr/>
      </p:nvGrpSpPr>
      <p:grpSpPr>
        <a:xfrm>
          <a:off x="0" y="0"/>
          <a:ext cx="0" cy="0"/>
          <a:chOff x="0" y="0"/>
          <a:chExt cx="0" cy="0"/>
        </a:xfrm>
      </p:grpSpPr>
      <p:sp>
        <p:nvSpPr>
          <p:cNvPr id="314" name="Title Text"/>
          <p:cNvSpPr txBox="1">
            <a:spLocks noGrp="1"/>
          </p:cNvSpPr>
          <p:nvPr>
            <p:ph type="title"/>
          </p:nvPr>
        </p:nvSpPr>
        <p:spPr>
          <a:xfrm>
            <a:off x="210311" y="137668"/>
            <a:ext cx="4142235" cy="804674"/>
          </a:xfrm>
          <a:prstGeom prst="rect">
            <a:avLst/>
          </a:prstGeom>
          <a:ln>
            <a:noFill/>
            <a:miter lim="400000"/>
          </a:ln>
        </p:spPr>
        <p:txBody>
          <a:bodyPr anchor="t">
            <a:normAutofit/>
          </a:bodyPr>
          <a:lstStyle>
            <a:lvl1pPr algn="l" defTabSz="914377">
              <a:lnSpc>
                <a:spcPct val="90000"/>
              </a:lnSpc>
              <a:defRPr sz="2400" b="0">
                <a:solidFill>
                  <a:schemeClr val="accent3">
                    <a:lumOff val="44000"/>
                  </a:schemeClr>
                </a:solidFill>
                <a:latin typeface="IBM Plex Sans"/>
                <a:ea typeface="IBM Plex Sans"/>
                <a:cs typeface="IBM Plex Sans"/>
                <a:sym typeface="IBM Plex Sans"/>
              </a:defRPr>
            </a:lvl1pPr>
          </a:lstStyle>
          <a:p>
            <a:r>
              <a:t>Title Text</a:t>
            </a:r>
          </a:p>
        </p:txBody>
      </p:sp>
      <p:sp>
        <p:nvSpPr>
          <p:cNvPr id="315" name="Body Level One…"/>
          <p:cNvSpPr txBox="1">
            <a:spLocks noGrp="1"/>
          </p:cNvSpPr>
          <p:nvPr>
            <p:ph type="body" sz="half" idx="1"/>
          </p:nvPr>
        </p:nvSpPr>
        <p:spPr>
          <a:xfrm>
            <a:off x="219457" y="1243584"/>
            <a:ext cx="4123946" cy="3252218"/>
          </a:xfrm>
          <a:prstGeom prst="rect">
            <a:avLst/>
          </a:prstGeom>
        </p:spPr>
        <p:txBody>
          <a:bodyPr lIns="0" tIns="0" rIns="0" bIns="0">
            <a:normAutofit/>
          </a:bodyPr>
          <a:lstStyle>
            <a:lvl1pPr marL="0" indent="0" defTabSz="914377">
              <a:spcBef>
                <a:spcPts val="1050"/>
              </a:spcBef>
              <a:buSzTx/>
              <a:buNone/>
              <a:defRPr sz="1350">
                <a:solidFill>
                  <a:schemeClr val="accent3">
                    <a:lumOff val="44000"/>
                  </a:schemeClr>
                </a:solidFill>
                <a:latin typeface="IBM Plex Sans"/>
                <a:ea typeface="IBM Plex Sans"/>
                <a:cs typeface="IBM Plex Sans"/>
                <a:sym typeface="IBM Plex Sans"/>
              </a:defRPr>
            </a:lvl1pPr>
            <a:lvl2pPr marL="171447" indent="-173732" defTabSz="914377">
              <a:spcBef>
                <a:spcPts val="1050"/>
              </a:spcBef>
              <a:defRPr sz="1350">
                <a:solidFill>
                  <a:schemeClr val="accent3">
                    <a:lumOff val="44000"/>
                  </a:schemeClr>
                </a:solidFill>
                <a:latin typeface="IBM Plex Sans"/>
                <a:ea typeface="IBM Plex Sans"/>
                <a:cs typeface="IBM Plex Sans"/>
                <a:sym typeface="IBM Plex Sans"/>
              </a:defRPr>
            </a:lvl2pPr>
            <a:lvl3pPr marL="342895" indent="-173731" defTabSz="914377">
              <a:spcBef>
                <a:spcPts val="1050"/>
              </a:spcBef>
              <a:defRPr sz="1350">
                <a:solidFill>
                  <a:schemeClr val="accent3">
                    <a:lumOff val="44000"/>
                  </a:schemeClr>
                </a:solidFill>
                <a:latin typeface="IBM Plex Sans"/>
                <a:ea typeface="IBM Plex Sans"/>
                <a:cs typeface="IBM Plex Sans"/>
                <a:sym typeface="IBM Plex Sans"/>
              </a:defRPr>
            </a:lvl3pPr>
            <a:lvl4pPr marL="628640" indent="-173731" defTabSz="914377">
              <a:spcBef>
                <a:spcPts val="1050"/>
              </a:spcBef>
              <a:defRPr sz="1350">
                <a:solidFill>
                  <a:schemeClr val="accent3">
                    <a:lumOff val="44000"/>
                  </a:schemeClr>
                </a:solidFill>
                <a:latin typeface="IBM Plex Sans"/>
                <a:ea typeface="IBM Plex Sans"/>
                <a:cs typeface="IBM Plex Sans"/>
                <a:sym typeface="IBM Plex Sans"/>
              </a:defRPr>
            </a:lvl4pPr>
            <a:lvl5pPr marL="803264" indent="-173731" defTabSz="914377">
              <a:spcBef>
                <a:spcPts val="1050"/>
              </a:spcBef>
              <a:defRPr sz="1350">
                <a:solidFill>
                  <a:schemeClr val="accent3">
                    <a:lumOff val="44000"/>
                  </a:schemeClr>
                </a:solidFill>
                <a:latin typeface="IBM Plex Sans"/>
                <a:ea typeface="IBM Plex Sans"/>
                <a:cs typeface="IBM Plex San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316" name="Text Placeholder"/>
          <p:cNvSpPr>
            <a:spLocks noGrp="1"/>
          </p:cNvSpPr>
          <p:nvPr>
            <p:ph type="body" sz="half" idx="21"/>
          </p:nvPr>
        </p:nvSpPr>
        <p:spPr>
          <a:xfrm>
            <a:off x="4791458" y="1243584"/>
            <a:ext cx="4123878" cy="3252218"/>
          </a:xfrm>
          <a:prstGeom prst="rect">
            <a:avLst/>
          </a:prstGeom>
        </p:spPr>
        <p:txBody>
          <a:bodyPr lIns="0" tIns="0" rIns="0" bIns="0">
            <a:normAutofit/>
          </a:bodyPr>
          <a:lstStyle>
            <a:lvl1pPr marL="0" indent="0" defTabSz="914377">
              <a:spcBef>
                <a:spcPts val="1050"/>
              </a:spcBef>
              <a:buSzTx/>
              <a:buNone/>
              <a:defRPr sz="1800">
                <a:solidFill>
                  <a:schemeClr val="accent3">
                    <a:lumOff val="44000"/>
                  </a:schemeClr>
                </a:solidFill>
                <a:latin typeface="IBM Plex Sans"/>
                <a:sym typeface="IBM Plex Sans"/>
              </a:defRPr>
            </a:lvl1pPr>
          </a:lstStyle>
          <a:p>
            <a:pPr marL="0" indent="0" defTabSz="1219169">
              <a:spcBef>
                <a:spcPts val="1400"/>
              </a:spcBef>
              <a:buSzTx/>
              <a:buNone/>
              <a:defRPr sz="1800">
                <a:solidFill>
                  <a:schemeClr val="accent3">
                    <a:lumOff val="44000"/>
                  </a:schemeClr>
                </a:solidFill>
                <a:latin typeface="IBM Plex Sans"/>
                <a:ea typeface="IBM Plex Sans"/>
                <a:cs typeface="IBM Plex Sans"/>
                <a:sym typeface="IBM Plex Sans"/>
              </a:defRPr>
            </a:pPr>
            <a:endParaRPr/>
          </a:p>
        </p:txBody>
      </p:sp>
      <p:sp>
        <p:nvSpPr>
          <p:cNvPr id="317" name="Slide Number"/>
          <p:cNvSpPr txBox="1">
            <a:spLocks noGrp="1"/>
          </p:cNvSpPr>
          <p:nvPr>
            <p:ph type="sldNum" sz="quarter" idx="2"/>
          </p:nvPr>
        </p:nvSpPr>
        <p:spPr>
          <a:xfrm>
            <a:off x="8814369" y="4823619"/>
            <a:ext cx="100966" cy="95251"/>
          </a:xfrm>
          <a:prstGeom prst="rect">
            <a:avLst/>
          </a:prstGeom>
        </p:spPr>
        <p:txBody>
          <a:bodyPr lIns="0" tIns="0" rIns="0" bIns="0" anchor="ctr"/>
          <a:lstStyle>
            <a:lvl1pPr>
              <a:defRPr sz="600" b="0">
                <a:solidFill>
                  <a:schemeClr val="accent3">
                    <a:lumOff val="44000"/>
                  </a:schemeClr>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19504728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July 2019 / © 2019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78692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July 2019 / © 2019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6457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dirty="0"/>
              <a:t>IBM Cloud / July 2019 / © 2019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9294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ast Start 2020 Header and Text 1">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216568" y="1225042"/>
            <a:ext cx="4206240" cy="3361944"/>
          </a:xfrm>
        </p:spPr>
        <p:txBody>
          <a:bodyPr/>
          <a:lstStyle>
            <a:lvl1pPr>
              <a:lnSpc>
                <a:spcPct val="90000"/>
              </a:lnSpc>
              <a:defRPr sz="72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460FA6AD-8913-2C47-8ED6-1645D4831E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279023" y="0"/>
            <a:ext cx="3864978" cy="3947055"/>
          </a:xfrm>
          <a:prstGeom prst="rect">
            <a:avLst/>
          </a:prstGeom>
          <a:ln w="12700">
            <a:miter lim="400000"/>
          </a:ln>
        </p:spPr>
      </p:pic>
    </p:spTree>
    <p:extLst>
      <p:ext uri="{BB962C8B-B14F-4D97-AF65-F5344CB8AC3E}">
        <p14:creationId xmlns:p14="http://schemas.microsoft.com/office/powerpoint/2010/main" val="1887675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ast Start 2020 Header and Text 2">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216568" y="1225042"/>
            <a:ext cx="4206240" cy="3361944"/>
          </a:xfrm>
        </p:spPr>
        <p:txBody>
          <a:bodyPr/>
          <a:lstStyle>
            <a:lvl1pPr>
              <a:lnSpc>
                <a:spcPct val="90000"/>
              </a:lnSpc>
              <a:defRPr sz="72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8" name="Image" descr="Image">
            <a:extLst>
              <a:ext uri="{FF2B5EF4-FFF2-40B4-BE49-F238E27FC236}">
                <a16:creationId xmlns:a16="http://schemas.microsoft.com/office/drawing/2014/main" id="{FF96E341-E65F-BE48-B8D5-20ECAF96365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260611" y="0"/>
            <a:ext cx="2883390" cy="5143500"/>
          </a:xfrm>
          <a:prstGeom prst="rect">
            <a:avLst/>
          </a:prstGeom>
          <a:ln w="12700">
            <a:miter lim="400000"/>
          </a:ln>
        </p:spPr>
      </p:pic>
    </p:spTree>
    <p:extLst>
      <p:ext uri="{BB962C8B-B14F-4D97-AF65-F5344CB8AC3E}">
        <p14:creationId xmlns:p14="http://schemas.microsoft.com/office/powerpoint/2010/main" val="3449341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st Start 2020 Header and Text 3">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216568" y="1225042"/>
            <a:ext cx="4206240" cy="3361944"/>
          </a:xfrm>
        </p:spPr>
        <p:txBody>
          <a:bodyPr/>
          <a:lstStyle>
            <a:lvl1pPr>
              <a:lnSpc>
                <a:spcPct val="90000"/>
              </a:lnSpc>
              <a:defRPr sz="7200" b="1" i="0">
                <a:latin typeface="+mn-lt"/>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7" name="Image" descr="Image">
            <a:extLst>
              <a:ext uri="{FF2B5EF4-FFF2-40B4-BE49-F238E27FC236}">
                <a16:creationId xmlns:a16="http://schemas.microsoft.com/office/drawing/2014/main" id="{99209519-C7C6-E54F-826D-DA75F8776A0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221567" y="0"/>
            <a:ext cx="3922434" cy="4474522"/>
          </a:xfrm>
          <a:prstGeom prst="rect">
            <a:avLst/>
          </a:prstGeom>
          <a:ln w="12700">
            <a:miter lim="400000"/>
          </a:ln>
        </p:spPr>
      </p:pic>
    </p:spTree>
    <p:extLst>
      <p:ext uri="{BB962C8B-B14F-4D97-AF65-F5344CB8AC3E}">
        <p14:creationId xmlns:p14="http://schemas.microsoft.com/office/powerpoint/2010/main" val="935949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2.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9022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7086601" y="49022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960" r:id="rId1"/>
    <p:sldLayoutId id="2147483825" r:id="rId2"/>
    <p:sldLayoutId id="2147483826" r:id="rId3"/>
    <p:sldLayoutId id="2147483827" r:id="rId4"/>
    <p:sldLayoutId id="2147483828" r:id="rId5"/>
    <p:sldLayoutId id="2147483963" r:id="rId6"/>
    <p:sldLayoutId id="2147483964" r:id="rId7"/>
    <p:sldLayoutId id="2147483965" r:id="rId8"/>
    <p:sldLayoutId id="2147483829" r:id="rId9"/>
    <p:sldLayoutId id="2147483830" r:id="rId10"/>
    <p:sldLayoutId id="2147483961" r:id="rId11"/>
    <p:sldLayoutId id="2147483831" r:id="rId12"/>
    <p:sldLayoutId id="2147483962" r:id="rId13"/>
    <p:sldLayoutId id="2147483832" r:id="rId14"/>
    <p:sldLayoutId id="2147483833" r:id="rId15"/>
    <p:sldLayoutId id="2147483969" r:id="rId16"/>
    <p:sldLayoutId id="2147483980" r:id="rId17"/>
    <p:sldLayoutId id="2147483981" r:id="rId18"/>
    <p:sldLayoutId id="2147483982" r:id="rId19"/>
    <p:sldLayoutId id="2147483835" r:id="rId20"/>
    <p:sldLayoutId id="2147483839" r:id="rId21"/>
    <p:sldLayoutId id="2147483845" r:id="rId22"/>
    <p:sldLayoutId id="2147483846" r:id="rId23"/>
    <p:sldLayoutId id="2147483848" r:id="rId24"/>
    <p:sldLayoutId id="2147483854" r:id="rId25"/>
    <p:sldLayoutId id="2147483970" r:id="rId26"/>
    <p:sldLayoutId id="2147483855" r:id="rId27"/>
    <p:sldLayoutId id="2147483984" r:id="rId28"/>
    <p:sldLayoutId id="2147483985" r:id="rId29"/>
    <p:sldLayoutId id="2147483856" r:id="rId30"/>
    <p:sldLayoutId id="2147483966" r:id="rId31"/>
    <p:sldLayoutId id="2147483967" r:id="rId32"/>
    <p:sldLayoutId id="2147483857" r:id="rId33"/>
    <p:sldLayoutId id="2147484003" r:id="rId34"/>
    <p:sldLayoutId id="2147484004" r:id="rId35"/>
    <p:sldLayoutId id="2147484005" r:id="rId36"/>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1"/>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7"/>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 2020 IBM Corporation</a:t>
            </a:r>
          </a:p>
        </p:txBody>
      </p:sp>
    </p:spTree>
    <p:extLst>
      <p:ext uri="{BB962C8B-B14F-4D97-AF65-F5344CB8AC3E}">
        <p14:creationId xmlns:p14="http://schemas.microsoft.com/office/powerpoint/2010/main" val="1886359116"/>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Lst>
  <p:hf sldNum="0" hdr="0" ftr="0" dt="0"/>
  <p:txStyles>
    <p:titleStyle>
      <a:lvl1pPr algn="l" defTabSz="457166"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66"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26"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4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30" indent="-168263"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15" indent="-173026" algn="l" defTabSz="457166"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11" indent="-228582" algn="l" defTabSz="457166" rtl="0" eaLnBrk="1" latinLnBrk="0" hangingPunct="1">
        <a:spcBef>
          <a:spcPct val="20000"/>
        </a:spcBef>
        <a:buFont typeface="Arial"/>
        <a:buChar char="•"/>
        <a:defRPr sz="2000" kern="1200">
          <a:solidFill>
            <a:schemeClr val="tx1"/>
          </a:solidFill>
          <a:latin typeface="+mn-lt"/>
          <a:ea typeface="+mn-ea"/>
          <a:cs typeface="+mn-cs"/>
        </a:defRPr>
      </a:lvl6pPr>
      <a:lvl7pPr marL="2971578" indent="-228582" algn="l" defTabSz="457166" rtl="0" eaLnBrk="1" latinLnBrk="0" hangingPunct="1">
        <a:spcBef>
          <a:spcPct val="20000"/>
        </a:spcBef>
        <a:buFont typeface="Arial"/>
        <a:buChar char="•"/>
        <a:defRPr sz="2000" kern="1200">
          <a:solidFill>
            <a:schemeClr val="tx1"/>
          </a:solidFill>
          <a:latin typeface="+mn-lt"/>
          <a:ea typeface="+mn-ea"/>
          <a:cs typeface="+mn-cs"/>
        </a:defRPr>
      </a:lvl7pPr>
      <a:lvl8pPr marL="3428744" indent="-228582" algn="l" defTabSz="457166" rtl="0" eaLnBrk="1" latinLnBrk="0" hangingPunct="1">
        <a:spcBef>
          <a:spcPct val="20000"/>
        </a:spcBef>
        <a:buFont typeface="Arial"/>
        <a:buChar char="•"/>
        <a:defRPr sz="2000" kern="1200">
          <a:solidFill>
            <a:schemeClr val="tx1"/>
          </a:solidFill>
          <a:latin typeface="+mn-lt"/>
          <a:ea typeface="+mn-ea"/>
          <a:cs typeface="+mn-cs"/>
        </a:defRPr>
      </a:lvl8pPr>
      <a:lvl9pPr marL="3885909" indent="-228582" algn="l" defTabSz="45716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8" algn="l" defTabSz="457166" rtl="0" eaLnBrk="1" latinLnBrk="0" hangingPunct="1">
        <a:defRPr sz="1800" kern="1200">
          <a:solidFill>
            <a:schemeClr val="tx1"/>
          </a:solidFill>
          <a:latin typeface="+mn-lt"/>
          <a:ea typeface="+mn-ea"/>
          <a:cs typeface="+mn-cs"/>
        </a:defRPr>
      </a:lvl4pPr>
      <a:lvl5pPr marL="1828664" algn="l" defTabSz="457166" rtl="0" eaLnBrk="1" latinLnBrk="0" hangingPunct="1">
        <a:defRPr sz="1800" kern="1200">
          <a:solidFill>
            <a:schemeClr val="tx1"/>
          </a:solidFill>
          <a:latin typeface="+mn-lt"/>
          <a:ea typeface="+mn-ea"/>
          <a:cs typeface="+mn-cs"/>
        </a:defRPr>
      </a:lvl5pPr>
      <a:lvl6pPr marL="2285829" algn="l" defTabSz="457166" rtl="0" eaLnBrk="1" latinLnBrk="0" hangingPunct="1">
        <a:defRPr sz="1800" kern="1200">
          <a:solidFill>
            <a:schemeClr val="tx1"/>
          </a:solidFill>
          <a:latin typeface="+mn-lt"/>
          <a:ea typeface="+mn-ea"/>
          <a:cs typeface="+mn-cs"/>
        </a:defRPr>
      </a:lvl6pPr>
      <a:lvl7pPr marL="2742995" algn="l" defTabSz="457166" rtl="0" eaLnBrk="1" latinLnBrk="0" hangingPunct="1">
        <a:defRPr sz="1800" kern="1200">
          <a:solidFill>
            <a:schemeClr val="tx1"/>
          </a:solidFill>
          <a:latin typeface="+mn-lt"/>
          <a:ea typeface="+mn-ea"/>
          <a:cs typeface="+mn-cs"/>
        </a:defRPr>
      </a:lvl7pPr>
      <a:lvl8pPr marL="3200160" algn="l" defTabSz="457166" rtl="0" eaLnBrk="1" latinLnBrk="0" hangingPunct="1">
        <a:defRPr sz="1800" kern="1200">
          <a:solidFill>
            <a:schemeClr val="tx1"/>
          </a:solidFill>
          <a:latin typeface="+mn-lt"/>
          <a:ea typeface="+mn-ea"/>
          <a:cs typeface="+mn-cs"/>
        </a:defRPr>
      </a:lvl8pPr>
      <a:lvl9pPr marL="3657326" algn="l" defTabSz="45716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bit.ly/3rfS1A4"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ibm.box.com/s/bfhrxr1lsxdpphibsf4odhj6i4caa80p"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hyperlink" Target="https://ibm.ent.box.com/s/82a3kckhq2gqbq4ynoidaj5zjo0cprgr" TargetMode="External"/><Relationship Id="rId3" Type="http://schemas.openxmlformats.org/officeDocument/2006/relationships/hyperlink" Target="https://ibm.biz/BdfHni" TargetMode="External"/><Relationship Id="rId7" Type="http://schemas.openxmlformats.org/officeDocument/2006/relationships/hyperlink" Target="https://ec.yourlearning.ibm.com/w3/event/10160355"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hyperlink" Target="https://ibm.biz/BdfHn2" TargetMode="External"/><Relationship Id="rId5" Type="http://schemas.openxmlformats.org/officeDocument/2006/relationships/hyperlink" Target="https://ibm.biz/BdfHnZ" TargetMode="External"/><Relationship Id="rId4" Type="http://schemas.openxmlformats.org/officeDocument/2006/relationships/hyperlink" Target="https://ibm.biz/BdfHnj" TargetMode="External"/><Relationship Id="rId9" Type="http://schemas.openxmlformats.org/officeDocument/2006/relationships/hyperlink" Target="https://ibm.ent.box.com/s/pgn24fti0qy7uug000f7mupe3r6zhj2y"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tiff"/><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6.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hyperlink" Target="https://ibm.seismic.com/Link/Content/DCDs39x_ERFkCHhtCOh4JfgQ"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hyperlink" Target="https://www.ibm.com/support/knowledgecenter/SSGT7J_20.4/planning/licensing.html"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www.ibm.com/support/knowledgecenter/SSGT7J_20.4/planning/licensing.html" TargetMode="Externa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hyperlink" Target="https://www-03.ibm.com/software/sla/sladb.nsf/sla/software_policies/" TargetMode="External"/><Relationship Id="rId5" Type="http://schemas.openxmlformats.org/officeDocument/2006/relationships/hyperlink" Target="https://www.ibm.com/software/passportadvantage/containerlicenses.html" TargetMode="External"/><Relationship Id="rId4" Type="http://schemas.openxmlformats.org/officeDocument/2006/relationships/image" Target="../media/image47.jpeg"/></Relationships>
</file>

<file path=ppt/slides/_rels/slide32.xml.rels><?xml version="1.0" encoding="UTF-8" standalone="yes"?>
<Relationships xmlns="http://schemas.openxmlformats.org/package/2006/relationships"><Relationship Id="rId3" Type="http://schemas.openxmlformats.org/officeDocument/2006/relationships/hyperlink" Target="https://www.google.com/url?sa=i&amp;url=https%3A%2F%2Fwww.ibm.com%2Fsupport%2Fknowledgecenter%2FSSGT7J_20.2%2Flicensing.html&amp;psig=AOvVaw0_Rtm8hHXomkVC01F57oEd&amp;ust=1612364984372000&amp;source=images&amp;cd=vfe&amp;ved=0CAIQjRxqFwoTCKCSlOa9y-4CFQAAAAAdAAAAABAD"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49.jpe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hyperlink" Target="https://partnercenter.redhat.com/Dashboard_page" TargetMode="External"/><Relationship Id="rId2" Type="http://schemas.openxmlformats.org/officeDocument/2006/relationships/notesSlide" Target="../notesSlides/notesSlide30.xml"/><Relationship Id="rId1" Type="http://schemas.openxmlformats.org/officeDocument/2006/relationships/slideLayout" Target="../slideLayouts/slideLayout17.xml"/><Relationship Id="rId6" Type="http://schemas.openxmlformats.org/officeDocument/2006/relationships/hyperlink" Target="https://learning.oreilly.com/home/" TargetMode="External"/><Relationship Id="rId5" Type="http://schemas.openxmlformats.org/officeDocument/2006/relationships/hyperlink" Target="https://ibm-learning.udemy.com/" TargetMode="External"/><Relationship Id="rId4" Type="http://schemas.openxmlformats.org/officeDocument/2006/relationships/hyperlink" Target="https://training-lms.redhat.com/lmt/clmsbrowsev2.prMain?in_sessionid=35A110981A1451AA"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hyperlink" Target="https://w3.ibm.com/w3publisher/cloud-cognitive/sales-corner/a1b13dd0-25c3-11eb-9795-939526f3a659"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hyperlink" Target="https://ibm-cloud.slack.com/archives/C01EFL1K9NE" TargetMode="External"/><Relationship Id="rId13" Type="http://schemas.openxmlformats.org/officeDocument/2006/relationships/hyperlink" Target="https://ibm-cloud.slack.com/archives/C01EXCJBK38" TargetMode="External"/><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hyperlink" Target="https://ibm-cloud.slack.com/archives/C01EFSAA9MH" TargetMode="External"/><Relationship Id="rId2" Type="http://schemas.openxmlformats.org/officeDocument/2006/relationships/image" Target="../media/image18.png"/><Relationship Id="rId1" Type="http://schemas.openxmlformats.org/officeDocument/2006/relationships/slideLayout" Target="../slideLayouts/slideLayout34.xml"/><Relationship Id="rId6" Type="http://schemas.openxmlformats.org/officeDocument/2006/relationships/image" Target="../media/image22.png"/><Relationship Id="rId11" Type="http://schemas.openxmlformats.org/officeDocument/2006/relationships/hyperlink" Target="https://ibm-cloud.slack.com/archives/C01E0TUDMM5" TargetMode="External"/><Relationship Id="rId5" Type="http://schemas.openxmlformats.org/officeDocument/2006/relationships/image" Target="../media/image21.svg"/><Relationship Id="rId10" Type="http://schemas.openxmlformats.org/officeDocument/2006/relationships/hyperlink" Target="https://ibm-cloud.slack.com/archives/C01E0TTGD63" TargetMode="External"/><Relationship Id="rId4" Type="http://schemas.openxmlformats.org/officeDocument/2006/relationships/image" Target="../media/image20.png"/><Relationship Id="rId9" Type="http://schemas.openxmlformats.org/officeDocument/2006/relationships/hyperlink" Target="https://ibm-cloud.slack.com/archives/C01EFS697A7"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F92D-C113-3E4C-AB98-1837F2ACD083}"/>
              </a:ext>
            </a:extLst>
          </p:cNvPr>
          <p:cNvSpPr>
            <a:spLocks noGrp="1"/>
          </p:cNvSpPr>
          <p:nvPr>
            <p:ph type="title"/>
          </p:nvPr>
        </p:nvSpPr>
        <p:spPr>
          <a:xfrm>
            <a:off x="210311" y="201168"/>
            <a:ext cx="8270142" cy="4294632"/>
          </a:xfrm>
        </p:spPr>
        <p:txBody>
          <a:bodyPr/>
          <a:lstStyle/>
          <a:p>
            <a:r>
              <a:rPr lang="en-US" sz="1600" dirty="0">
                <a:ea typeface="+mj-lt"/>
                <a:cs typeface="+mj-lt"/>
              </a:rPr>
              <a:t>FS2021-XYZ</a:t>
            </a:r>
            <a:br>
              <a:rPr lang="en-US" sz="1600" dirty="0">
                <a:ea typeface="+mj-lt"/>
                <a:cs typeface="+mj-lt"/>
              </a:rPr>
            </a:br>
            <a:r>
              <a:rPr lang="en-US" sz="1600" dirty="0"/>
              <a:t>IBM Cloud Pak for Integration Deployment, Practical Field Experience &amp; Lessons Learned</a:t>
            </a:r>
            <a:br>
              <a:rPr lang="en-US" sz="1600" dirty="0"/>
            </a:br>
            <a:br>
              <a:rPr lang="en-US" sz="1600" dirty="0"/>
            </a:br>
            <a:r>
              <a:rPr lang="en-US" sz="1600" dirty="0"/>
              <a:t>Top 5 Inhibitors Impacting Sales Progression &amp; Deployment </a:t>
            </a:r>
            <a:br>
              <a:rPr lang="en-US" sz="1600" dirty="0"/>
            </a:br>
            <a:br>
              <a:rPr lang="en-US" sz="1600" dirty="0">
                <a:ea typeface="+mj-lt"/>
                <a:cs typeface="+mj-lt"/>
              </a:rPr>
            </a:br>
            <a:r>
              <a:rPr lang="en-US" sz="1600" dirty="0">
                <a:ea typeface="+mj-lt"/>
                <a:cs typeface="+mj-lt"/>
              </a:rPr>
              <a:t>—</a:t>
            </a:r>
            <a:br>
              <a:rPr lang="en-US" sz="1600" dirty="0">
                <a:ea typeface="+mj-lt"/>
                <a:cs typeface="+mj-lt"/>
              </a:rPr>
            </a:br>
            <a:r>
              <a:rPr lang="en-US" sz="1600" dirty="0">
                <a:ea typeface="+mj-lt"/>
                <a:cs typeface="+mj-lt"/>
              </a:rPr>
              <a:t>Thomas (Tom) Campbell</a:t>
            </a:r>
            <a:br>
              <a:rPr lang="en-US" sz="1600" dirty="0">
                <a:ea typeface="+mj-lt"/>
                <a:cs typeface="+mj-lt"/>
              </a:rPr>
            </a:br>
            <a:r>
              <a:rPr lang="en-US" sz="1600" dirty="0">
                <a:ea typeface="+mj-lt"/>
                <a:cs typeface="+mj-lt"/>
              </a:rPr>
              <a:t>WW Technical Sales Leader, Integration</a:t>
            </a:r>
            <a:endParaRPr lang="en-US" dirty="0">
              <a:ea typeface="+mj-lt"/>
            </a:endParaRPr>
          </a:p>
        </p:txBody>
      </p:sp>
      <p:sp>
        <p:nvSpPr>
          <p:cNvPr id="3" name="TextBox 2">
            <a:extLst>
              <a:ext uri="{FF2B5EF4-FFF2-40B4-BE49-F238E27FC236}">
                <a16:creationId xmlns:a16="http://schemas.microsoft.com/office/drawing/2014/main" id="{6034D70E-716A-D749-98FC-D0C72363CDAB}"/>
              </a:ext>
            </a:extLst>
          </p:cNvPr>
          <p:cNvSpPr txBox="1"/>
          <p:nvPr/>
        </p:nvSpPr>
        <p:spPr>
          <a:xfrm>
            <a:off x="940777" y="3358661"/>
            <a:ext cx="5827236" cy="523220"/>
          </a:xfrm>
          <a:prstGeom prst="rect">
            <a:avLst/>
          </a:prstGeom>
          <a:noFill/>
        </p:spPr>
        <p:txBody>
          <a:bodyPr wrap="none" rtlCol="0">
            <a:spAutoFit/>
          </a:bodyPr>
          <a:lstStyle/>
          <a:p>
            <a:pPr algn="l"/>
            <a:r>
              <a:rPr lang="en-US" sz="1400" b="1" dirty="0">
                <a:solidFill>
                  <a:schemeClr val="bg1"/>
                </a:solidFill>
                <a:ea typeface="IBM Plex Sans" charset="0"/>
                <a:cs typeface="IBM Plex Sans" charset="0"/>
              </a:rPr>
              <a:t>#cpfield-cp4integration</a:t>
            </a:r>
          </a:p>
          <a:p>
            <a:pPr lvl="1"/>
            <a:r>
              <a:rPr lang="en-US" sz="1400" dirty="0">
                <a:solidFill>
                  <a:schemeClr val="bg1"/>
                </a:solidFill>
                <a:ea typeface="IBM Plex Sans" charset="0"/>
                <a:cs typeface="IBM Plex Sans" charset="0"/>
              </a:rPr>
              <a:t>Used in this Channel to discuss CP4i Inhibitors during this session </a:t>
            </a:r>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40380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10</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2076341"/>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mj-lt"/>
              <a:buAutoNum type="arabicPeriod"/>
            </a:pPr>
            <a:r>
              <a:rPr lang="en-US" sz="1600" kern="0" dirty="0"/>
              <a:t>Underlying Problem &amp; Root Causes?</a:t>
            </a:r>
          </a:p>
          <a:p>
            <a:pPr marL="342900" indent="-342900" defTabSz="914400">
              <a:buClr>
                <a:schemeClr val="bg1"/>
              </a:buClr>
              <a:buFont typeface="+mj-lt"/>
              <a:buAutoNum type="arabicPeriod"/>
            </a:pPr>
            <a:r>
              <a:rPr lang="en-US" sz="1600" kern="0" dirty="0"/>
              <a:t>Storage Recommendations &amp; Guidance</a:t>
            </a:r>
          </a:p>
          <a:p>
            <a:pPr marL="342900" indent="-342900" defTabSz="914400">
              <a:buClr>
                <a:schemeClr val="bg1"/>
              </a:buClr>
              <a:buFont typeface="+mj-lt"/>
              <a:buAutoNum type="arabicPeriod"/>
            </a:pPr>
            <a:r>
              <a:rPr lang="en-US" sz="1600" kern="0" dirty="0"/>
              <a:t>Storage Architecture &amp; Capacity Planning</a:t>
            </a:r>
          </a:p>
          <a:p>
            <a:pPr marL="342900" indent="-342900" defTabSz="914400">
              <a:buClr>
                <a:schemeClr val="bg1"/>
              </a:buClr>
              <a:buFont typeface="+mj-lt"/>
              <a:buAutoNum type="arabicPeriod"/>
            </a:pPr>
            <a:r>
              <a:rPr lang="en-US" sz="1600" kern="0" dirty="0"/>
              <a:t>Storage requirements for different components in the Cloud Pak</a:t>
            </a:r>
          </a:p>
        </p:txBody>
      </p:sp>
      <p:sp>
        <p:nvSpPr>
          <p:cNvPr id="6" name="Title 1">
            <a:extLst>
              <a:ext uri="{FF2B5EF4-FFF2-40B4-BE49-F238E27FC236}">
                <a16:creationId xmlns:a16="http://schemas.microsoft.com/office/drawing/2014/main" id="{2F0B6CAD-A33E-594B-BDEB-1BE2D866133F}"/>
              </a:ext>
            </a:extLst>
          </p:cNvPr>
          <p:cNvSpPr txBox="1">
            <a:spLocks/>
          </p:cNvSpPr>
          <p:nvPr/>
        </p:nvSpPr>
        <p:spPr>
          <a:xfrm>
            <a:off x="422832" y="444394"/>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#3</a:t>
            </a:r>
          </a:p>
          <a:p>
            <a:pPr defTabSz="914400"/>
            <a:r>
              <a:rPr lang="en-US" sz="2400" kern="0" dirty="0"/>
              <a:t>Storage for Cloud Pak for Integration</a:t>
            </a:r>
          </a:p>
        </p:txBody>
      </p:sp>
    </p:spTree>
    <p:extLst>
      <p:ext uri="{BB962C8B-B14F-4D97-AF65-F5344CB8AC3E}">
        <p14:creationId xmlns:p14="http://schemas.microsoft.com/office/powerpoint/2010/main" val="4178344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2076341"/>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mj-lt"/>
              <a:buAutoNum type="arabicPeriod"/>
            </a:pPr>
            <a:r>
              <a:rPr lang="en-US" sz="1600" kern="0" dirty="0"/>
              <a:t>Trade up – value in Cloud Pak and OpenShift</a:t>
            </a:r>
          </a:p>
          <a:p>
            <a:pPr marL="342900" indent="-342900" defTabSz="914400">
              <a:buClr>
                <a:schemeClr val="bg1"/>
              </a:buClr>
              <a:buFont typeface="+mj-lt"/>
              <a:buAutoNum type="arabicPeriod"/>
            </a:pPr>
            <a:r>
              <a:rPr lang="en-US" sz="1600" kern="0" dirty="0"/>
              <a:t>OpenShift entitlements </a:t>
            </a:r>
          </a:p>
          <a:p>
            <a:pPr marL="342900" indent="-342900" defTabSz="914400">
              <a:buClr>
                <a:schemeClr val="bg1"/>
              </a:buClr>
              <a:buFont typeface="+mj-lt"/>
              <a:buAutoNum type="arabicPeriod"/>
            </a:pPr>
            <a:r>
              <a:rPr lang="en-US" sz="1600" kern="0" dirty="0"/>
              <a:t>License service and reporting</a:t>
            </a:r>
            <a:endParaRPr lang="en-US" kern="0" dirty="0"/>
          </a:p>
          <a:p>
            <a:pPr marL="342900" indent="-342900" defTabSz="914400">
              <a:buFont typeface="+mj-lt"/>
              <a:buAutoNum type="arabicPeriod"/>
            </a:pPr>
            <a:endParaRPr lang="en-US" kern="0" dirty="0"/>
          </a:p>
        </p:txBody>
      </p:sp>
      <p:sp>
        <p:nvSpPr>
          <p:cNvPr id="6" name="Title 1">
            <a:extLst>
              <a:ext uri="{FF2B5EF4-FFF2-40B4-BE49-F238E27FC236}">
                <a16:creationId xmlns:a16="http://schemas.microsoft.com/office/drawing/2014/main" id="{4CFDB275-CE98-EC43-8941-6B11605AAD6F}"/>
              </a:ext>
            </a:extLst>
          </p:cNvPr>
          <p:cNvSpPr txBox="1">
            <a:spLocks/>
          </p:cNvSpPr>
          <p:nvPr/>
        </p:nvSpPr>
        <p:spPr>
          <a:xfrm>
            <a:off x="421678" y="349142"/>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#4</a:t>
            </a:r>
          </a:p>
          <a:p>
            <a:pPr defTabSz="914400"/>
            <a:r>
              <a:rPr lang="en-US" sz="2400" kern="0" dirty="0"/>
              <a:t>Cloud Pak for Integration Licenses </a:t>
            </a:r>
          </a:p>
        </p:txBody>
      </p:sp>
    </p:spTree>
    <p:extLst>
      <p:ext uri="{BB962C8B-B14F-4D97-AF65-F5344CB8AC3E}">
        <p14:creationId xmlns:p14="http://schemas.microsoft.com/office/powerpoint/2010/main" val="652925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2076341"/>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mj-lt"/>
              <a:buAutoNum type="arabicPeriod"/>
            </a:pPr>
            <a:r>
              <a:rPr lang="en-US" sz="1600" kern="0" dirty="0"/>
              <a:t>VMs vs Containers</a:t>
            </a:r>
          </a:p>
          <a:p>
            <a:pPr marL="342900" indent="-342900" defTabSz="914400">
              <a:buClr>
                <a:schemeClr val="bg1"/>
              </a:buClr>
              <a:buFont typeface="+mj-lt"/>
              <a:buAutoNum type="arabicPeriod"/>
            </a:pPr>
            <a:r>
              <a:rPr lang="en-US" sz="1600" kern="0" dirty="0"/>
              <a:t>Kubernetes / OpenShift </a:t>
            </a:r>
          </a:p>
          <a:p>
            <a:pPr marL="342900" indent="-342900" defTabSz="914400">
              <a:buClr>
                <a:schemeClr val="bg1"/>
              </a:buClr>
              <a:buFont typeface="+mj-lt"/>
              <a:buAutoNum type="arabicPeriod"/>
            </a:pPr>
            <a:r>
              <a:rPr lang="en-US" sz="1600" kern="0" dirty="0"/>
              <a:t>Guidance on skills for customers</a:t>
            </a:r>
          </a:p>
          <a:p>
            <a:pPr marL="342900" indent="-342900" defTabSz="914400">
              <a:buFont typeface="+mj-lt"/>
              <a:buAutoNum type="arabicPeriod"/>
            </a:pPr>
            <a:endParaRPr lang="en-US" kern="0" dirty="0"/>
          </a:p>
        </p:txBody>
      </p:sp>
      <p:sp>
        <p:nvSpPr>
          <p:cNvPr id="6" name="Title 1">
            <a:extLst>
              <a:ext uri="{FF2B5EF4-FFF2-40B4-BE49-F238E27FC236}">
                <a16:creationId xmlns:a16="http://schemas.microsoft.com/office/drawing/2014/main" id="{C6B07207-87CA-584C-918E-715BF1E2D8C8}"/>
              </a:ext>
            </a:extLst>
          </p:cNvPr>
          <p:cNvSpPr txBox="1">
            <a:spLocks/>
          </p:cNvSpPr>
          <p:nvPr/>
        </p:nvSpPr>
        <p:spPr>
          <a:xfrm>
            <a:off x="404269" y="652127"/>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#5</a:t>
            </a:r>
          </a:p>
          <a:p>
            <a:pPr defTabSz="914400"/>
            <a:r>
              <a:rPr lang="en-US" sz="2400" kern="0" dirty="0"/>
              <a:t>Container and RedHat OpenShift Skills</a:t>
            </a:r>
          </a:p>
        </p:txBody>
      </p:sp>
    </p:spTree>
    <p:extLst>
      <p:ext uri="{BB962C8B-B14F-4D97-AF65-F5344CB8AC3E}">
        <p14:creationId xmlns:p14="http://schemas.microsoft.com/office/powerpoint/2010/main" val="390523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p:txBody>
          <a:bodyPr/>
          <a:lstStyle/>
          <a:p>
            <a:r>
              <a:rPr lang="en-US" sz="2400" dirty="0"/>
              <a:t>Call to Action</a:t>
            </a:r>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13</a:t>
            </a:fld>
            <a:endParaRPr lang="en-US" dirty="0"/>
          </a:p>
        </p:txBody>
      </p:sp>
      <p:sp>
        <p:nvSpPr>
          <p:cNvPr id="4" name="Text Placeholder 5">
            <a:extLst>
              <a:ext uri="{FF2B5EF4-FFF2-40B4-BE49-F238E27FC236}">
                <a16:creationId xmlns:a16="http://schemas.microsoft.com/office/drawing/2014/main" id="{58B1B6D7-E8DB-F841-8E21-502A84E441AB}"/>
              </a:ext>
            </a:extLst>
          </p:cNvPr>
          <p:cNvSpPr>
            <a:spLocks noGrp="1"/>
          </p:cNvSpPr>
          <p:nvPr>
            <p:ph type="body" sz="quarter" idx="13"/>
          </p:nvPr>
        </p:nvSpPr>
        <p:spPr>
          <a:xfrm>
            <a:off x="297276" y="741718"/>
            <a:ext cx="5726534" cy="3660063"/>
          </a:xfrm>
        </p:spPr>
        <p:txBody>
          <a:bodyPr/>
          <a:lstStyle/>
          <a:p>
            <a:pPr marL="171450" indent="-171450">
              <a:buClr>
                <a:schemeClr val="bg1"/>
              </a:buClr>
              <a:buFont typeface="Arial" panose="020B0604020202020204" pitchFamily="34" charset="0"/>
              <a:buChar char="•"/>
            </a:pPr>
            <a:r>
              <a:rPr lang="en-US" dirty="0"/>
              <a:t>Let’s keep momentum generated from this session going and let’s keep the conversation active in the #cpfield-cp4integration Slack Channel.  </a:t>
            </a:r>
          </a:p>
          <a:p>
            <a:pPr marL="171450" indent="-171450">
              <a:buClr>
                <a:schemeClr val="bg1"/>
              </a:buClr>
              <a:buFont typeface="Arial" panose="020B0604020202020204" pitchFamily="34" charset="0"/>
              <a:buChar char="•"/>
            </a:pPr>
            <a:endParaRPr lang="en-US" dirty="0"/>
          </a:p>
          <a:p>
            <a:pPr marL="171450" indent="-171450">
              <a:buClr>
                <a:schemeClr val="bg1"/>
              </a:buClr>
              <a:buFont typeface="Arial" panose="020B0604020202020204" pitchFamily="34" charset="0"/>
              <a:buChar char="•"/>
            </a:pPr>
            <a:r>
              <a:rPr lang="en-US" dirty="0"/>
              <a:t>Proactively leverage the tools, assets and resources we have discussed today to remove any technical blockers to your Client engagements.   Don’t wait for the Client to raise these objections.</a:t>
            </a:r>
          </a:p>
          <a:p>
            <a:pPr marL="171450" indent="-171450">
              <a:buClr>
                <a:schemeClr val="bg1"/>
              </a:buClr>
              <a:buFont typeface="Arial" panose="020B0604020202020204" pitchFamily="34" charset="0"/>
              <a:buChar char="•"/>
            </a:pPr>
            <a:endParaRPr lang="en-US" dirty="0"/>
          </a:p>
          <a:p>
            <a:pPr marL="171450" indent="-171450">
              <a:buClr>
                <a:schemeClr val="bg1"/>
              </a:buClr>
              <a:buFont typeface="Arial" panose="020B0604020202020204" pitchFamily="34" charset="0"/>
              <a:buChar char="•"/>
            </a:pPr>
            <a:r>
              <a:rPr lang="en-US" dirty="0"/>
              <a:t>Going forward, leverage the ‘C&amp;CS Feedback Loop for Cloud Pak’ process to report additional inhibitors, product quality issues and feedback on supporting technical assets.</a:t>
            </a:r>
          </a:p>
          <a:p>
            <a:pPr marL="171450" indent="-171450">
              <a:buClr>
                <a:schemeClr val="bg1"/>
              </a:buClr>
              <a:buFont typeface="Arial" panose="020B0604020202020204" pitchFamily="34" charset="0"/>
              <a:buChar char="•"/>
            </a:pPr>
            <a:endParaRPr lang="en-US" dirty="0"/>
          </a:p>
          <a:p>
            <a:pPr marL="171450" indent="-171450">
              <a:buClr>
                <a:schemeClr val="bg1"/>
              </a:buClr>
              <a:buFont typeface="Arial" panose="020B0604020202020204" pitchFamily="34" charset="0"/>
              <a:buChar char="•"/>
            </a:pPr>
            <a:r>
              <a:rPr lang="en-US" dirty="0"/>
              <a:t>Please take the time to provide your feedback regarding our overall Cloud Pak 2.0 strategy as well as our Cloud Pak for Integration roadmap direction (positive and negative feedback please).</a:t>
            </a:r>
          </a:p>
        </p:txBody>
      </p:sp>
      <p:sp>
        <p:nvSpPr>
          <p:cNvPr id="5" name="TextBox 4">
            <a:extLst>
              <a:ext uri="{FF2B5EF4-FFF2-40B4-BE49-F238E27FC236}">
                <a16:creationId xmlns:a16="http://schemas.microsoft.com/office/drawing/2014/main" id="{4F059630-5840-7B40-BC72-EDBF737E59F7}"/>
              </a:ext>
            </a:extLst>
          </p:cNvPr>
          <p:cNvSpPr txBox="1"/>
          <p:nvPr/>
        </p:nvSpPr>
        <p:spPr>
          <a:xfrm>
            <a:off x="5847348" y="1124518"/>
            <a:ext cx="3368031" cy="1723549"/>
          </a:xfrm>
          <a:prstGeom prst="rect">
            <a:avLst/>
          </a:prstGeom>
          <a:noFill/>
        </p:spPr>
        <p:txBody>
          <a:bodyPr wrap="square" rtlCol="0">
            <a:spAutoFit/>
          </a:bodyPr>
          <a:lstStyle/>
          <a:p>
            <a:r>
              <a:rPr lang="en-US" sz="1400" b="1" dirty="0">
                <a:solidFill>
                  <a:schemeClr val="bg1"/>
                </a:solidFill>
                <a:latin typeface="+mn-lt"/>
                <a:ea typeface="IBM Plex Sans" charset="0"/>
                <a:cs typeface="IBM Plex Sans" charset="0"/>
              </a:rPr>
              <a:t>Key Slack Channels</a:t>
            </a:r>
          </a:p>
          <a:p>
            <a:r>
              <a:rPr lang="en-US" sz="1000" dirty="0">
                <a:solidFill>
                  <a:schemeClr val="bg1"/>
                </a:solidFill>
                <a:latin typeface="+mn-lt"/>
                <a:ea typeface="IBM Plex Sans" charset="0"/>
                <a:cs typeface="IBM Plex Sans" charset="0"/>
              </a:rPr>
              <a:t>#icp4i-tech – Information, Q&amp;A</a:t>
            </a:r>
          </a:p>
          <a:p>
            <a:endParaRPr lang="en-US" sz="8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#ns-id-tech-sales - Information, Q&amp;</a:t>
            </a:r>
          </a:p>
          <a:p>
            <a:endParaRPr lang="en-US" sz="8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a:t>
            </a:r>
            <a:r>
              <a:rPr lang="en-US" sz="1000" dirty="0" err="1">
                <a:solidFill>
                  <a:schemeClr val="bg1"/>
                </a:solidFill>
                <a:ea typeface="IBM Plex Sans" charset="0"/>
                <a:cs typeface="IBM Plex Sans" charset="0"/>
              </a:rPr>
              <a:t>ww</a:t>
            </a:r>
            <a:r>
              <a:rPr lang="en-US" sz="1000" dirty="0">
                <a:solidFill>
                  <a:schemeClr val="bg1"/>
                </a:solidFill>
                <a:ea typeface="IBM Plex Sans" charset="0"/>
                <a:cs typeface="IBM Plex Sans" charset="0"/>
              </a:rPr>
              <a:t>-integration-tech-sales - Information, Q&amp;</a:t>
            </a:r>
          </a:p>
          <a:p>
            <a:endParaRPr lang="en-US" sz="8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#cpfield-cp4integration – Inhibitors only</a:t>
            </a:r>
          </a:p>
          <a:p>
            <a:endParaRPr lang="en-US" sz="8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#fs-</a:t>
            </a:r>
            <a:r>
              <a:rPr lang="en-US" sz="1000" dirty="0" err="1">
                <a:solidFill>
                  <a:schemeClr val="bg1"/>
                </a:solidFill>
                <a:ea typeface="IBM Plex Sans" charset="0"/>
                <a:cs typeface="IBM Plex Sans" charset="0"/>
              </a:rPr>
              <a:t>techsales</a:t>
            </a:r>
            <a:r>
              <a:rPr lang="en-US" sz="1000" dirty="0">
                <a:solidFill>
                  <a:schemeClr val="bg1"/>
                </a:solidFill>
                <a:ea typeface="IBM Plex Sans" charset="0"/>
                <a:cs typeface="IBM Plex Sans" charset="0"/>
              </a:rPr>
              <a:t>-integration – FastStart only</a:t>
            </a:r>
          </a:p>
          <a:p>
            <a:r>
              <a:rPr lang="en-US" sz="1000" dirty="0">
                <a:solidFill>
                  <a:schemeClr val="bg1"/>
                </a:solidFill>
                <a:ea typeface="IBM Plex Sans" charset="0"/>
                <a:cs typeface="IBM Plex Sans" charset="0"/>
              </a:rPr>
              <a:t>#fs21-emea-ts-integration-appliccaton – FastStart only</a:t>
            </a:r>
          </a:p>
        </p:txBody>
      </p:sp>
    </p:spTree>
    <p:extLst>
      <p:ext uri="{BB962C8B-B14F-4D97-AF65-F5344CB8AC3E}">
        <p14:creationId xmlns:p14="http://schemas.microsoft.com/office/powerpoint/2010/main" val="564227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19456" y="219456"/>
            <a:ext cx="4924044" cy="377703"/>
          </a:xfrm>
        </p:spPr>
        <p:txBody>
          <a:bodyPr/>
          <a:lstStyle/>
          <a:p>
            <a:r>
              <a:rPr lang="en-US" sz="2400" dirty="0"/>
              <a:t>Useful Assets, Links &amp; Back-Up</a:t>
            </a:r>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14</a:t>
            </a:fld>
            <a:endParaRPr lang="en-US" dirty="0"/>
          </a:p>
        </p:txBody>
      </p:sp>
    </p:spTree>
    <p:extLst>
      <p:ext uri="{BB962C8B-B14F-4D97-AF65-F5344CB8AC3E}">
        <p14:creationId xmlns:p14="http://schemas.microsoft.com/office/powerpoint/2010/main" val="3747731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325591" y="541419"/>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25591" y="969663"/>
            <a:ext cx="7365166" cy="585216"/>
          </a:xfrm>
        </p:spPr>
        <p:txBody>
          <a:bodyPr/>
          <a:lstStyle/>
          <a:p>
            <a:pPr>
              <a:buClr>
                <a:schemeClr val="bg1"/>
              </a:buClr>
            </a:pPr>
            <a:r>
              <a:rPr lang="en-US" sz="2400" dirty="0"/>
              <a:t>Cloud Pak for Integration Resource Requirements</a:t>
            </a:r>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2" y="1707064"/>
            <a:ext cx="5881778" cy="289501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Arial" panose="020B0604020202020204" pitchFamily="34" charset="0"/>
              <a:buChar char="•"/>
            </a:pPr>
            <a:r>
              <a:rPr lang="en-US" sz="1800" kern="0" dirty="0"/>
              <a:t>Use cases define requirements</a:t>
            </a:r>
          </a:p>
          <a:p>
            <a:pPr marL="514352" lvl="1" indent="-342900" defTabSz="914400">
              <a:buFont typeface="Arial" panose="020B0604020202020204" pitchFamily="34" charset="0"/>
              <a:buChar char="•"/>
            </a:pPr>
            <a:r>
              <a:rPr lang="en-US" kern="0" dirty="0"/>
              <a:t>What core capability/capabilities are required?</a:t>
            </a:r>
          </a:p>
          <a:p>
            <a:pPr marL="685805" lvl="2" indent="-342900" defTabSz="914400"/>
            <a:r>
              <a:rPr lang="en-US" kern="0" dirty="0"/>
              <a:t>Discuss High Availability Requirements</a:t>
            </a:r>
          </a:p>
          <a:p>
            <a:pPr marL="685805" lvl="2" indent="-342900" defTabSz="914400"/>
            <a:r>
              <a:rPr lang="en-US" kern="0" dirty="0"/>
              <a:t>Which capabilities can / should be shared?</a:t>
            </a:r>
            <a:br>
              <a:rPr lang="en-US" kern="0" dirty="0"/>
            </a:br>
            <a:endParaRPr lang="en-US" kern="0" dirty="0"/>
          </a:p>
          <a:p>
            <a:pPr marL="514352" lvl="1" indent="-342900" defTabSz="914400">
              <a:buFont typeface="Arial" panose="020B0604020202020204" pitchFamily="34" charset="0"/>
              <a:buChar char="•"/>
            </a:pPr>
            <a:r>
              <a:rPr lang="en-US" kern="0" dirty="0"/>
              <a:t>What specific functionality is needed per capability?</a:t>
            </a:r>
          </a:p>
          <a:p>
            <a:pPr marL="685805" lvl="2" indent="-342900" defTabSz="914400"/>
            <a:r>
              <a:rPr lang="en-US" kern="0" dirty="0"/>
              <a:t>i.e., APIC Test &amp; Monitor or Designer Map Assist</a:t>
            </a:r>
          </a:p>
          <a:p>
            <a:pPr marL="685805" lvl="2" indent="-342900" defTabSz="914400"/>
            <a:r>
              <a:rPr lang="en-US" kern="0" dirty="0"/>
              <a:t>Understand the extra resources needed</a:t>
            </a:r>
          </a:p>
        </p:txBody>
      </p:sp>
    </p:spTree>
    <p:extLst>
      <p:ext uri="{BB962C8B-B14F-4D97-AF65-F5344CB8AC3E}">
        <p14:creationId xmlns:p14="http://schemas.microsoft.com/office/powerpoint/2010/main" val="1456829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325591" y="330404"/>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25591" y="885539"/>
            <a:ext cx="7365166" cy="585216"/>
          </a:xfrm>
        </p:spPr>
        <p:txBody>
          <a:bodyPr/>
          <a:lstStyle/>
          <a:p>
            <a:pPr>
              <a:buClr>
                <a:schemeClr val="bg1"/>
              </a:buClr>
            </a:pPr>
            <a:r>
              <a:rPr lang="en-US" sz="2400" dirty="0"/>
              <a:t>Cloud Pak for Integration Resource Requirements</a:t>
            </a:r>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448123" y="1597646"/>
            <a:ext cx="6638478" cy="306715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Arial" panose="020B0604020202020204" pitchFamily="34" charset="0"/>
              <a:buChar char="•"/>
            </a:pPr>
            <a:r>
              <a:rPr lang="en-US" sz="1800" kern="0" dirty="0"/>
              <a:t>Use cases define requirements</a:t>
            </a:r>
          </a:p>
          <a:p>
            <a:pPr marL="514352" lvl="1" indent="-342900" defTabSz="914400">
              <a:buFont typeface="Arial" panose="020B0604020202020204" pitchFamily="34" charset="0"/>
              <a:buChar char="•"/>
            </a:pPr>
            <a:r>
              <a:rPr lang="en-US" kern="0" dirty="0"/>
              <a:t>What extra components  are needed</a:t>
            </a:r>
          </a:p>
          <a:p>
            <a:pPr marL="685805" lvl="2" indent="-342900" defTabSz="914400"/>
            <a:r>
              <a:rPr lang="en-US" kern="0" dirty="0"/>
              <a:t>i.e., Asset Repository or Operations Dashboard (base or unrestricted)</a:t>
            </a:r>
            <a:br>
              <a:rPr lang="en-US" kern="0" dirty="0"/>
            </a:br>
            <a:endParaRPr lang="en-US" kern="0" dirty="0"/>
          </a:p>
          <a:p>
            <a:pPr marL="514352" lvl="1" indent="-342900" defTabSz="914400">
              <a:buFont typeface="Arial" panose="020B0604020202020204" pitchFamily="34" charset="0"/>
              <a:buChar char="•"/>
            </a:pPr>
            <a:r>
              <a:rPr lang="en-US" kern="0" dirty="0"/>
              <a:t>Agile Integration – Granular Deployment</a:t>
            </a:r>
          </a:p>
          <a:p>
            <a:pPr marL="685805" lvl="2" indent="-342900" defTabSz="914400"/>
            <a:r>
              <a:rPr lang="en-US" kern="0" dirty="0"/>
              <a:t>App Connect</a:t>
            </a:r>
          </a:p>
          <a:p>
            <a:pPr marL="971558" lvl="3" indent="-342900" defTabSz="914400"/>
            <a:r>
              <a:rPr lang="en-US" kern="0" dirty="0"/>
              <a:t>How many instances?</a:t>
            </a:r>
          </a:p>
          <a:p>
            <a:pPr marL="971558" lvl="3" indent="-342900" defTabSz="914400"/>
            <a:r>
              <a:rPr lang="en-US" kern="0" dirty="0"/>
              <a:t>How many are Toolkit-based vs. Designer-based</a:t>
            </a:r>
          </a:p>
          <a:p>
            <a:pPr marL="971558" lvl="3" indent="-342900" defTabSz="914400"/>
            <a:r>
              <a:rPr lang="en-US" kern="0" dirty="0"/>
              <a:t>How many need Tracing?</a:t>
            </a:r>
          </a:p>
        </p:txBody>
      </p:sp>
    </p:spTree>
    <p:extLst>
      <p:ext uri="{BB962C8B-B14F-4D97-AF65-F5344CB8AC3E}">
        <p14:creationId xmlns:p14="http://schemas.microsoft.com/office/powerpoint/2010/main" val="3295237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6D98BFF-8878-024E-B07E-C487EFCFF76B}"/>
              </a:ext>
            </a:extLst>
          </p:cNvPr>
          <p:cNvGrpSpPr/>
          <p:nvPr/>
        </p:nvGrpSpPr>
        <p:grpSpPr>
          <a:xfrm>
            <a:off x="3895201" y="1245225"/>
            <a:ext cx="2926080" cy="1188720"/>
            <a:chOff x="349626" y="1787238"/>
            <a:chExt cx="2926080" cy="1188720"/>
          </a:xfrm>
        </p:grpSpPr>
        <p:sp>
          <p:nvSpPr>
            <p:cNvPr id="35" name="Rectangle 34">
              <a:extLst>
                <a:ext uri="{FF2B5EF4-FFF2-40B4-BE49-F238E27FC236}">
                  <a16:creationId xmlns:a16="http://schemas.microsoft.com/office/drawing/2014/main" id="{62021D01-9D11-0945-9A3E-96668E56477D}"/>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36" name="Rectangle 35">
              <a:extLst>
                <a:ext uri="{FF2B5EF4-FFF2-40B4-BE49-F238E27FC236}">
                  <a16:creationId xmlns:a16="http://schemas.microsoft.com/office/drawing/2014/main" id="{48BD0319-4261-AB40-85A6-175953B89979}"/>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37" name="Rectangle 36">
              <a:extLst>
                <a:ext uri="{FF2B5EF4-FFF2-40B4-BE49-F238E27FC236}">
                  <a16:creationId xmlns:a16="http://schemas.microsoft.com/office/drawing/2014/main" id="{81760430-E0B7-8541-A366-A8306A98BE21}"/>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grpSp>
        <p:nvGrpSpPr>
          <p:cNvPr id="42" name="Group 41">
            <a:extLst>
              <a:ext uri="{FF2B5EF4-FFF2-40B4-BE49-F238E27FC236}">
                <a16:creationId xmlns:a16="http://schemas.microsoft.com/office/drawing/2014/main" id="{F3ACAF92-7984-D042-9157-A0F52266D65F}"/>
              </a:ext>
            </a:extLst>
          </p:cNvPr>
          <p:cNvGrpSpPr/>
          <p:nvPr/>
        </p:nvGrpSpPr>
        <p:grpSpPr>
          <a:xfrm>
            <a:off x="4047601" y="1397625"/>
            <a:ext cx="2926080" cy="1188720"/>
            <a:chOff x="349626" y="1787238"/>
            <a:chExt cx="2926080" cy="1188720"/>
          </a:xfrm>
        </p:grpSpPr>
        <p:sp>
          <p:nvSpPr>
            <p:cNvPr id="43" name="Rectangle 42">
              <a:extLst>
                <a:ext uri="{FF2B5EF4-FFF2-40B4-BE49-F238E27FC236}">
                  <a16:creationId xmlns:a16="http://schemas.microsoft.com/office/drawing/2014/main" id="{7FB854A7-D23F-A645-9C93-035010703ECC}"/>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44" name="Rectangle 43">
              <a:extLst>
                <a:ext uri="{FF2B5EF4-FFF2-40B4-BE49-F238E27FC236}">
                  <a16:creationId xmlns:a16="http://schemas.microsoft.com/office/drawing/2014/main" id="{BCC8ABB3-1830-244A-88A8-41EB446BC676}"/>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45" name="Rectangle 44">
              <a:extLst>
                <a:ext uri="{FF2B5EF4-FFF2-40B4-BE49-F238E27FC236}">
                  <a16:creationId xmlns:a16="http://schemas.microsoft.com/office/drawing/2014/main" id="{E4D4FD78-303E-CC4D-BA64-DB9C56170DA5}"/>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grpSp>
        <p:nvGrpSpPr>
          <p:cNvPr id="46" name="Group 45">
            <a:extLst>
              <a:ext uri="{FF2B5EF4-FFF2-40B4-BE49-F238E27FC236}">
                <a16:creationId xmlns:a16="http://schemas.microsoft.com/office/drawing/2014/main" id="{DEC230F7-97F1-024C-A3C5-C12308E01553}"/>
              </a:ext>
            </a:extLst>
          </p:cNvPr>
          <p:cNvGrpSpPr/>
          <p:nvPr/>
        </p:nvGrpSpPr>
        <p:grpSpPr>
          <a:xfrm>
            <a:off x="4200001" y="1550025"/>
            <a:ext cx="2926080" cy="1188720"/>
            <a:chOff x="349626" y="1787238"/>
            <a:chExt cx="2926080" cy="1188720"/>
          </a:xfrm>
        </p:grpSpPr>
        <p:sp>
          <p:nvSpPr>
            <p:cNvPr id="47" name="Rectangle 46">
              <a:extLst>
                <a:ext uri="{FF2B5EF4-FFF2-40B4-BE49-F238E27FC236}">
                  <a16:creationId xmlns:a16="http://schemas.microsoft.com/office/drawing/2014/main" id="{ADADFBF9-75FE-B745-BAD5-FA30174D581A}"/>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48" name="Rectangle 47">
              <a:extLst>
                <a:ext uri="{FF2B5EF4-FFF2-40B4-BE49-F238E27FC236}">
                  <a16:creationId xmlns:a16="http://schemas.microsoft.com/office/drawing/2014/main" id="{5FE96A27-0EC2-FE42-A3BB-F138AD274B27}"/>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49" name="Rectangle 48">
              <a:extLst>
                <a:ext uri="{FF2B5EF4-FFF2-40B4-BE49-F238E27FC236}">
                  <a16:creationId xmlns:a16="http://schemas.microsoft.com/office/drawing/2014/main" id="{E9FF36BC-949F-6C4A-B82A-E6A5F80FC897}"/>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grpSp>
        <p:nvGrpSpPr>
          <p:cNvPr id="50" name="Group 49">
            <a:extLst>
              <a:ext uri="{FF2B5EF4-FFF2-40B4-BE49-F238E27FC236}">
                <a16:creationId xmlns:a16="http://schemas.microsoft.com/office/drawing/2014/main" id="{DC37B12F-997F-5743-A83D-2C1AB246863B}"/>
              </a:ext>
            </a:extLst>
          </p:cNvPr>
          <p:cNvGrpSpPr/>
          <p:nvPr/>
        </p:nvGrpSpPr>
        <p:grpSpPr>
          <a:xfrm>
            <a:off x="4352401" y="1702425"/>
            <a:ext cx="2926080" cy="1188720"/>
            <a:chOff x="349626" y="1787238"/>
            <a:chExt cx="2926080" cy="1188720"/>
          </a:xfrm>
        </p:grpSpPr>
        <p:sp>
          <p:nvSpPr>
            <p:cNvPr id="51" name="Rectangle 50">
              <a:extLst>
                <a:ext uri="{FF2B5EF4-FFF2-40B4-BE49-F238E27FC236}">
                  <a16:creationId xmlns:a16="http://schemas.microsoft.com/office/drawing/2014/main" id="{B0ED3B68-23CD-0642-A3E7-81AC97C3A8BD}"/>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52" name="Rectangle 51">
              <a:extLst>
                <a:ext uri="{FF2B5EF4-FFF2-40B4-BE49-F238E27FC236}">
                  <a16:creationId xmlns:a16="http://schemas.microsoft.com/office/drawing/2014/main" id="{EA0C8B40-9C69-4A48-8EDF-D15F8EB69986}"/>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53" name="Rectangle 52">
              <a:extLst>
                <a:ext uri="{FF2B5EF4-FFF2-40B4-BE49-F238E27FC236}">
                  <a16:creationId xmlns:a16="http://schemas.microsoft.com/office/drawing/2014/main" id="{2FD2AA9F-343E-8C48-ACF1-7DD6CA5FE438}"/>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grpSp>
        <p:nvGrpSpPr>
          <p:cNvPr id="54" name="Group 53">
            <a:extLst>
              <a:ext uri="{FF2B5EF4-FFF2-40B4-BE49-F238E27FC236}">
                <a16:creationId xmlns:a16="http://schemas.microsoft.com/office/drawing/2014/main" id="{5CB32E71-DD1F-3A49-83D3-B88A8C529F91}"/>
              </a:ext>
            </a:extLst>
          </p:cNvPr>
          <p:cNvGrpSpPr/>
          <p:nvPr/>
        </p:nvGrpSpPr>
        <p:grpSpPr>
          <a:xfrm>
            <a:off x="4504801" y="1854825"/>
            <a:ext cx="2926080" cy="1188720"/>
            <a:chOff x="349626" y="1787238"/>
            <a:chExt cx="2926080" cy="1188720"/>
          </a:xfrm>
        </p:grpSpPr>
        <p:sp>
          <p:nvSpPr>
            <p:cNvPr id="55" name="Rectangle 54">
              <a:extLst>
                <a:ext uri="{FF2B5EF4-FFF2-40B4-BE49-F238E27FC236}">
                  <a16:creationId xmlns:a16="http://schemas.microsoft.com/office/drawing/2014/main" id="{39EDAC78-6BA1-2446-986C-5D63D15B7823}"/>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56" name="Rectangle 55">
              <a:extLst>
                <a:ext uri="{FF2B5EF4-FFF2-40B4-BE49-F238E27FC236}">
                  <a16:creationId xmlns:a16="http://schemas.microsoft.com/office/drawing/2014/main" id="{F0E13835-AD8F-DD40-B799-3BBA32CEF3B8}"/>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57" name="Rectangle 56">
              <a:extLst>
                <a:ext uri="{FF2B5EF4-FFF2-40B4-BE49-F238E27FC236}">
                  <a16:creationId xmlns:a16="http://schemas.microsoft.com/office/drawing/2014/main" id="{46075A89-DE33-0149-A9FB-05A79A04C3B1}"/>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grpSp>
        <p:nvGrpSpPr>
          <p:cNvPr id="5" name="Group 4">
            <a:extLst>
              <a:ext uri="{FF2B5EF4-FFF2-40B4-BE49-F238E27FC236}">
                <a16:creationId xmlns:a16="http://schemas.microsoft.com/office/drawing/2014/main" id="{A20FA2FB-0215-C042-835B-62510BD076D9}"/>
              </a:ext>
            </a:extLst>
          </p:cNvPr>
          <p:cNvGrpSpPr/>
          <p:nvPr/>
        </p:nvGrpSpPr>
        <p:grpSpPr>
          <a:xfrm>
            <a:off x="3965122" y="3138002"/>
            <a:ext cx="3474720" cy="1828800"/>
            <a:chOff x="3965122" y="3138002"/>
            <a:chExt cx="3474720" cy="1828800"/>
          </a:xfrm>
        </p:grpSpPr>
        <p:sp>
          <p:nvSpPr>
            <p:cNvPr id="11" name="Rectangle 10">
              <a:extLst>
                <a:ext uri="{FF2B5EF4-FFF2-40B4-BE49-F238E27FC236}">
                  <a16:creationId xmlns:a16="http://schemas.microsoft.com/office/drawing/2014/main" id="{300BACAC-7DF6-894C-9E04-CB8D57B52881}"/>
                </a:ext>
              </a:extLst>
            </p:cNvPr>
            <p:cNvSpPr/>
            <p:nvPr/>
          </p:nvSpPr>
          <p:spPr bwMode="auto">
            <a:xfrm>
              <a:off x="3965122" y="3138002"/>
              <a:ext cx="3474720" cy="182880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2" name="Rectangle 11">
              <a:extLst>
                <a:ext uri="{FF2B5EF4-FFF2-40B4-BE49-F238E27FC236}">
                  <a16:creationId xmlns:a16="http://schemas.microsoft.com/office/drawing/2014/main" id="{39F2537A-01DA-CD4A-8D11-3CAD3BCA71A1}"/>
                </a:ext>
              </a:extLst>
            </p:cNvPr>
            <p:cNvSpPr/>
            <p:nvPr/>
          </p:nvSpPr>
          <p:spPr bwMode="auto">
            <a:xfrm>
              <a:off x="4696642" y="3537111"/>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13" name="Rectangle 12">
              <a:extLst>
                <a:ext uri="{FF2B5EF4-FFF2-40B4-BE49-F238E27FC236}">
                  <a16:creationId xmlns:a16="http://schemas.microsoft.com/office/drawing/2014/main" id="{77373010-AB1E-E148-B56D-E9241D0AA8F4}"/>
                </a:ext>
              </a:extLst>
            </p:cNvPr>
            <p:cNvSpPr/>
            <p:nvPr/>
          </p:nvSpPr>
          <p:spPr bwMode="auto">
            <a:xfrm>
              <a:off x="5016682" y="3811431"/>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10" name="Rectangle 9">
              <a:extLst>
                <a:ext uri="{FF2B5EF4-FFF2-40B4-BE49-F238E27FC236}">
                  <a16:creationId xmlns:a16="http://schemas.microsoft.com/office/drawing/2014/main" id="{68E659E2-7253-9A4A-A0AB-AB753B2B2FE2}"/>
                </a:ext>
              </a:extLst>
            </p:cNvPr>
            <p:cNvSpPr/>
            <p:nvPr/>
          </p:nvSpPr>
          <p:spPr bwMode="auto">
            <a:xfrm>
              <a:off x="4077502" y="4427431"/>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4" name="Rectangle 13">
              <a:extLst>
                <a:ext uri="{FF2B5EF4-FFF2-40B4-BE49-F238E27FC236}">
                  <a16:creationId xmlns:a16="http://schemas.microsoft.com/office/drawing/2014/main" id="{77AF48F7-2987-8B43-BD5A-EFE05BF5E700}"/>
                </a:ext>
              </a:extLst>
            </p:cNvPr>
            <p:cNvSpPr/>
            <p:nvPr/>
          </p:nvSpPr>
          <p:spPr bwMode="auto">
            <a:xfrm>
              <a:off x="5769081" y="4427431"/>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5447" y="323700"/>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04058" y="738337"/>
            <a:ext cx="7365166" cy="585216"/>
          </a:xfrm>
        </p:spPr>
        <p:txBody>
          <a:bodyPr/>
          <a:lstStyle/>
          <a:p>
            <a:pPr>
              <a:buClr>
                <a:schemeClr val="bg1"/>
              </a:buClr>
            </a:pPr>
            <a:r>
              <a:rPr lang="en-US" sz="2400" dirty="0"/>
              <a:t>Cloud Pak for Integration Resource Requirements</a:t>
            </a:r>
          </a:p>
        </p:txBody>
      </p:sp>
      <p:grpSp>
        <p:nvGrpSpPr>
          <p:cNvPr id="31" name="Group 30">
            <a:extLst>
              <a:ext uri="{FF2B5EF4-FFF2-40B4-BE49-F238E27FC236}">
                <a16:creationId xmlns:a16="http://schemas.microsoft.com/office/drawing/2014/main" id="{BB99B718-23CE-554B-97EA-F3ADE2CF6863}"/>
              </a:ext>
            </a:extLst>
          </p:cNvPr>
          <p:cNvGrpSpPr/>
          <p:nvPr/>
        </p:nvGrpSpPr>
        <p:grpSpPr>
          <a:xfrm>
            <a:off x="445770" y="2237474"/>
            <a:ext cx="2926080" cy="1188720"/>
            <a:chOff x="349626" y="1787238"/>
            <a:chExt cx="2926080" cy="1188720"/>
          </a:xfrm>
        </p:grpSpPr>
        <p:sp>
          <p:nvSpPr>
            <p:cNvPr id="6" name="Rectangle 5">
              <a:extLst>
                <a:ext uri="{FF2B5EF4-FFF2-40B4-BE49-F238E27FC236}">
                  <a16:creationId xmlns:a16="http://schemas.microsoft.com/office/drawing/2014/main" id="{949F9282-A1B2-744F-B719-C2CBF3D27908}"/>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9" name="Rectangle 8">
              <a:extLst>
                <a:ext uri="{FF2B5EF4-FFF2-40B4-BE49-F238E27FC236}">
                  <a16:creationId xmlns:a16="http://schemas.microsoft.com/office/drawing/2014/main" id="{36D4627E-833C-4945-A3F1-E1B33DACA913}"/>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sp>
        <p:nvSpPr>
          <p:cNvPr id="20" name="Rectangle 19">
            <a:extLst>
              <a:ext uri="{FF2B5EF4-FFF2-40B4-BE49-F238E27FC236}">
                <a16:creationId xmlns:a16="http://schemas.microsoft.com/office/drawing/2014/main" id="{A1165ED8-44A1-364E-8B49-6A721C2057B7}"/>
              </a:ext>
            </a:extLst>
          </p:cNvPr>
          <p:cNvSpPr/>
          <p:nvPr/>
        </p:nvSpPr>
        <p:spPr bwMode="auto">
          <a:xfrm>
            <a:off x="512216" y="4571011"/>
            <a:ext cx="274320" cy="1828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2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1" name="TextBox 20">
            <a:extLst>
              <a:ext uri="{FF2B5EF4-FFF2-40B4-BE49-F238E27FC236}">
                <a16:creationId xmlns:a16="http://schemas.microsoft.com/office/drawing/2014/main" id="{40DF238E-78E9-F94C-BA19-20BDE6D0F8E1}"/>
              </a:ext>
            </a:extLst>
          </p:cNvPr>
          <p:cNvSpPr txBox="1"/>
          <p:nvPr/>
        </p:nvSpPr>
        <p:spPr>
          <a:xfrm>
            <a:off x="770553" y="4508562"/>
            <a:ext cx="208422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Chargeable Component</a:t>
            </a:r>
          </a:p>
        </p:txBody>
      </p:sp>
      <p:sp>
        <p:nvSpPr>
          <p:cNvPr id="32" name="TextBox 31">
            <a:extLst>
              <a:ext uri="{FF2B5EF4-FFF2-40B4-BE49-F238E27FC236}">
                <a16:creationId xmlns:a16="http://schemas.microsoft.com/office/drawing/2014/main" id="{A0C201BF-ED82-8743-95FD-C9C4D4811D6F}"/>
              </a:ext>
            </a:extLst>
          </p:cNvPr>
          <p:cNvSpPr txBox="1"/>
          <p:nvPr/>
        </p:nvSpPr>
        <p:spPr>
          <a:xfrm>
            <a:off x="232410" y="1761101"/>
            <a:ext cx="2042547"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Think about </a:t>
            </a:r>
            <a:r>
              <a:rPr lang="en-US" sz="1400" b="1" i="1" dirty="0">
                <a:solidFill>
                  <a:schemeClr val="bg1"/>
                </a:solidFill>
                <a:latin typeface="+mn-lt"/>
                <a:ea typeface="IBM Plex Sans" charset="0"/>
                <a:cs typeface="IBM Plex Sans" charset="0"/>
              </a:rPr>
              <a:t>instances</a:t>
            </a:r>
            <a:r>
              <a:rPr lang="en-US" sz="1400" dirty="0">
                <a:solidFill>
                  <a:schemeClr val="bg1"/>
                </a:solidFill>
                <a:latin typeface="+mn-lt"/>
                <a:ea typeface="IBM Plex Sans" charset="0"/>
                <a:cs typeface="IBM Plex Sans" charset="0"/>
              </a:rPr>
              <a:t> </a:t>
            </a:r>
          </a:p>
        </p:txBody>
      </p:sp>
      <p:sp>
        <p:nvSpPr>
          <p:cNvPr id="33" name="TextBox 32">
            <a:extLst>
              <a:ext uri="{FF2B5EF4-FFF2-40B4-BE49-F238E27FC236}">
                <a16:creationId xmlns:a16="http://schemas.microsoft.com/office/drawing/2014/main" id="{34BD7DCE-F6E7-C04E-8185-63025375169A}"/>
              </a:ext>
            </a:extLst>
          </p:cNvPr>
          <p:cNvSpPr txBox="1"/>
          <p:nvPr/>
        </p:nvSpPr>
        <p:spPr>
          <a:xfrm>
            <a:off x="445770" y="3796872"/>
            <a:ext cx="1281120" cy="523220"/>
          </a:xfrm>
          <a:prstGeom prst="rect">
            <a:avLst/>
          </a:prstGeom>
          <a:noFill/>
        </p:spPr>
        <p:txBody>
          <a:bodyPr wrap="none" rtlCol="0">
            <a:spAutoFit/>
          </a:bodyPr>
          <a:lstStyle/>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CPU Limit</a:t>
            </a: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Sidecars</a:t>
            </a:r>
            <a:endParaRPr lang="en-US" sz="1400" dirty="0">
              <a:solidFill>
                <a:schemeClr val="bg1"/>
              </a:solidFill>
              <a:latin typeface="+mn-lt"/>
              <a:ea typeface="IBM Plex Sans" charset="0"/>
              <a:cs typeface="IBM Plex Sans" charset="0"/>
            </a:endParaRPr>
          </a:p>
        </p:txBody>
      </p:sp>
      <p:sp>
        <p:nvSpPr>
          <p:cNvPr id="64" name="TextBox 63">
            <a:extLst>
              <a:ext uri="{FF2B5EF4-FFF2-40B4-BE49-F238E27FC236}">
                <a16:creationId xmlns:a16="http://schemas.microsoft.com/office/drawing/2014/main" id="{84BBA301-816F-F840-B3BE-033A67CE9D16}"/>
              </a:ext>
            </a:extLst>
          </p:cNvPr>
          <p:cNvSpPr txBox="1"/>
          <p:nvPr/>
        </p:nvSpPr>
        <p:spPr>
          <a:xfrm>
            <a:off x="1064990" y="3426194"/>
            <a:ext cx="168764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Toolkit based flows</a:t>
            </a:r>
          </a:p>
        </p:txBody>
      </p:sp>
    </p:spTree>
    <p:extLst>
      <p:ext uri="{BB962C8B-B14F-4D97-AF65-F5344CB8AC3E}">
        <p14:creationId xmlns:p14="http://schemas.microsoft.com/office/powerpoint/2010/main" val="129581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39B41A1-7574-394E-9FCB-FFA3678E2B7E}"/>
              </a:ext>
            </a:extLst>
          </p:cNvPr>
          <p:cNvGrpSpPr/>
          <p:nvPr/>
        </p:nvGrpSpPr>
        <p:grpSpPr>
          <a:xfrm>
            <a:off x="4167425" y="2332757"/>
            <a:ext cx="3474720" cy="1920240"/>
            <a:chOff x="3895201" y="2332757"/>
            <a:chExt cx="3474720" cy="1920240"/>
          </a:xfrm>
        </p:grpSpPr>
        <p:sp>
          <p:nvSpPr>
            <p:cNvPr id="15" name="Rectangle 14">
              <a:extLst>
                <a:ext uri="{FF2B5EF4-FFF2-40B4-BE49-F238E27FC236}">
                  <a16:creationId xmlns:a16="http://schemas.microsoft.com/office/drawing/2014/main" id="{BEC1164A-C8F5-AF4A-9019-0A470D8F5F45}"/>
                </a:ext>
              </a:extLst>
            </p:cNvPr>
            <p:cNvSpPr/>
            <p:nvPr/>
          </p:nvSpPr>
          <p:spPr bwMode="auto">
            <a:xfrm>
              <a:off x="3895201" y="2332757"/>
              <a:ext cx="3474720" cy="192024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6" name="Rectangle 15">
              <a:extLst>
                <a:ext uri="{FF2B5EF4-FFF2-40B4-BE49-F238E27FC236}">
                  <a16:creationId xmlns:a16="http://schemas.microsoft.com/office/drawing/2014/main" id="{DA0AE5EF-7956-5F4D-BFBD-1C0687EECA80}"/>
                </a:ext>
              </a:extLst>
            </p:cNvPr>
            <p:cNvSpPr/>
            <p:nvPr/>
          </p:nvSpPr>
          <p:spPr bwMode="auto">
            <a:xfrm>
              <a:off x="4626721" y="2768447"/>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17" name="Rectangle 16">
              <a:extLst>
                <a:ext uri="{FF2B5EF4-FFF2-40B4-BE49-F238E27FC236}">
                  <a16:creationId xmlns:a16="http://schemas.microsoft.com/office/drawing/2014/main" id="{05BF7FBF-B5BD-9743-B26A-4D230AD35A14}"/>
                </a:ext>
              </a:extLst>
            </p:cNvPr>
            <p:cNvSpPr/>
            <p:nvPr/>
          </p:nvSpPr>
          <p:spPr bwMode="auto">
            <a:xfrm>
              <a:off x="4946761" y="3064281"/>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18" name="Rectangle 17">
              <a:extLst>
                <a:ext uri="{FF2B5EF4-FFF2-40B4-BE49-F238E27FC236}">
                  <a16:creationId xmlns:a16="http://schemas.microsoft.com/office/drawing/2014/main" id="{BFEF896D-D426-564E-A3AF-4F8851E9230A}"/>
                </a:ext>
              </a:extLst>
            </p:cNvPr>
            <p:cNvSpPr/>
            <p:nvPr/>
          </p:nvSpPr>
          <p:spPr bwMode="auto">
            <a:xfrm>
              <a:off x="3986641" y="3691986"/>
              <a:ext cx="1554480" cy="45720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9" name="Rectangle 18">
              <a:extLst>
                <a:ext uri="{FF2B5EF4-FFF2-40B4-BE49-F238E27FC236}">
                  <a16:creationId xmlns:a16="http://schemas.microsoft.com/office/drawing/2014/main" id="{F7ED3B71-0291-EE4B-A840-C746C593BCF7}"/>
                </a:ext>
              </a:extLst>
            </p:cNvPr>
            <p:cNvSpPr/>
            <p:nvPr/>
          </p:nvSpPr>
          <p:spPr bwMode="auto">
            <a:xfrm>
              <a:off x="5699053" y="3691986"/>
              <a:ext cx="1554480" cy="45720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grpSp>
        <p:nvGrpSpPr>
          <p:cNvPr id="58" name="Group 57">
            <a:extLst>
              <a:ext uri="{FF2B5EF4-FFF2-40B4-BE49-F238E27FC236}">
                <a16:creationId xmlns:a16="http://schemas.microsoft.com/office/drawing/2014/main" id="{59D6F449-ED15-6C4E-A873-846137B6C8C3}"/>
              </a:ext>
            </a:extLst>
          </p:cNvPr>
          <p:cNvGrpSpPr/>
          <p:nvPr/>
        </p:nvGrpSpPr>
        <p:grpSpPr>
          <a:xfrm>
            <a:off x="4167425" y="2332757"/>
            <a:ext cx="3474720" cy="2377440"/>
            <a:chOff x="3895201" y="2332757"/>
            <a:chExt cx="3474720" cy="2377440"/>
          </a:xfrm>
        </p:grpSpPr>
        <p:sp>
          <p:nvSpPr>
            <p:cNvPr id="22" name="Rectangle 21">
              <a:extLst>
                <a:ext uri="{FF2B5EF4-FFF2-40B4-BE49-F238E27FC236}">
                  <a16:creationId xmlns:a16="http://schemas.microsoft.com/office/drawing/2014/main" id="{97AFDA89-2F5F-B840-BC79-E8D1C4231042}"/>
                </a:ext>
              </a:extLst>
            </p:cNvPr>
            <p:cNvSpPr/>
            <p:nvPr/>
          </p:nvSpPr>
          <p:spPr bwMode="auto">
            <a:xfrm>
              <a:off x="3895201" y="2332757"/>
              <a:ext cx="3474720" cy="237744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23" name="Rectangle 22">
              <a:extLst>
                <a:ext uri="{FF2B5EF4-FFF2-40B4-BE49-F238E27FC236}">
                  <a16:creationId xmlns:a16="http://schemas.microsoft.com/office/drawing/2014/main" id="{8C9BB619-276B-9641-8152-3C5B1E694EAB}"/>
                </a:ext>
              </a:extLst>
            </p:cNvPr>
            <p:cNvSpPr/>
            <p:nvPr/>
          </p:nvSpPr>
          <p:spPr bwMode="auto">
            <a:xfrm>
              <a:off x="4626721" y="2731866"/>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24" name="Rectangle 23">
              <a:extLst>
                <a:ext uri="{FF2B5EF4-FFF2-40B4-BE49-F238E27FC236}">
                  <a16:creationId xmlns:a16="http://schemas.microsoft.com/office/drawing/2014/main" id="{E3BF11A4-E460-954D-B7C7-B90401DBA44E}"/>
                </a:ext>
              </a:extLst>
            </p:cNvPr>
            <p:cNvSpPr/>
            <p:nvPr/>
          </p:nvSpPr>
          <p:spPr bwMode="auto">
            <a:xfrm>
              <a:off x="4946761" y="3006186"/>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25" name="Rectangle 24">
              <a:extLst>
                <a:ext uri="{FF2B5EF4-FFF2-40B4-BE49-F238E27FC236}">
                  <a16:creationId xmlns:a16="http://schemas.microsoft.com/office/drawing/2014/main" id="{6BF8DEAB-9C69-E74C-9FF4-8C506BF25E54}"/>
                </a:ext>
              </a:extLst>
            </p:cNvPr>
            <p:cNvSpPr/>
            <p:nvPr/>
          </p:nvSpPr>
          <p:spPr bwMode="auto">
            <a:xfrm>
              <a:off x="3986641" y="414225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6" name="Rectangle 25">
              <a:extLst>
                <a:ext uri="{FF2B5EF4-FFF2-40B4-BE49-F238E27FC236}">
                  <a16:creationId xmlns:a16="http://schemas.microsoft.com/office/drawing/2014/main" id="{92B24F1A-7F11-814C-9888-76923A0144D8}"/>
                </a:ext>
              </a:extLst>
            </p:cNvPr>
            <p:cNvSpPr/>
            <p:nvPr/>
          </p:nvSpPr>
          <p:spPr bwMode="auto">
            <a:xfrm>
              <a:off x="5699063" y="414225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7" name="Rectangle 26">
              <a:extLst>
                <a:ext uri="{FF2B5EF4-FFF2-40B4-BE49-F238E27FC236}">
                  <a16:creationId xmlns:a16="http://schemas.microsoft.com/office/drawing/2014/main" id="{70EE4BBF-908F-D444-9FBD-631CE1D7987B}"/>
                </a:ext>
              </a:extLst>
            </p:cNvPr>
            <p:cNvSpPr/>
            <p:nvPr/>
          </p:nvSpPr>
          <p:spPr bwMode="auto">
            <a:xfrm>
              <a:off x="3990799" y="3574231"/>
              <a:ext cx="1554480" cy="45720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8" name="Rectangle 27">
              <a:extLst>
                <a:ext uri="{FF2B5EF4-FFF2-40B4-BE49-F238E27FC236}">
                  <a16:creationId xmlns:a16="http://schemas.microsoft.com/office/drawing/2014/main" id="{A0BBE032-4181-BA4E-8D6D-E32B124E4AD8}"/>
                </a:ext>
              </a:extLst>
            </p:cNvPr>
            <p:cNvSpPr/>
            <p:nvPr/>
          </p:nvSpPr>
          <p:spPr bwMode="auto">
            <a:xfrm>
              <a:off x="5689363" y="3574231"/>
              <a:ext cx="1554480" cy="45720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5447" y="323700"/>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04058" y="738337"/>
            <a:ext cx="7365166" cy="585216"/>
          </a:xfrm>
        </p:spPr>
        <p:txBody>
          <a:bodyPr/>
          <a:lstStyle/>
          <a:p>
            <a:pPr>
              <a:buClr>
                <a:schemeClr val="bg1"/>
              </a:buClr>
            </a:pPr>
            <a:r>
              <a:rPr lang="en-US" sz="2400" dirty="0"/>
              <a:t>Cloud Pak for Integration Resource Requirements</a:t>
            </a:r>
          </a:p>
        </p:txBody>
      </p:sp>
      <p:grpSp>
        <p:nvGrpSpPr>
          <p:cNvPr id="31" name="Group 30">
            <a:extLst>
              <a:ext uri="{FF2B5EF4-FFF2-40B4-BE49-F238E27FC236}">
                <a16:creationId xmlns:a16="http://schemas.microsoft.com/office/drawing/2014/main" id="{BB99B718-23CE-554B-97EA-F3ADE2CF6863}"/>
              </a:ext>
            </a:extLst>
          </p:cNvPr>
          <p:cNvGrpSpPr/>
          <p:nvPr/>
        </p:nvGrpSpPr>
        <p:grpSpPr>
          <a:xfrm>
            <a:off x="445770" y="2237474"/>
            <a:ext cx="2926080" cy="1188720"/>
            <a:chOff x="349626" y="1787238"/>
            <a:chExt cx="2926080" cy="1188720"/>
          </a:xfrm>
        </p:grpSpPr>
        <p:sp>
          <p:nvSpPr>
            <p:cNvPr id="6" name="Rectangle 5">
              <a:extLst>
                <a:ext uri="{FF2B5EF4-FFF2-40B4-BE49-F238E27FC236}">
                  <a16:creationId xmlns:a16="http://schemas.microsoft.com/office/drawing/2014/main" id="{949F9282-A1B2-744F-B719-C2CBF3D27908}"/>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9" name="Rectangle 8">
              <a:extLst>
                <a:ext uri="{FF2B5EF4-FFF2-40B4-BE49-F238E27FC236}">
                  <a16:creationId xmlns:a16="http://schemas.microsoft.com/office/drawing/2014/main" id="{36D4627E-833C-4945-A3F1-E1B33DACA913}"/>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sp>
        <p:nvSpPr>
          <p:cNvPr id="32" name="TextBox 31">
            <a:extLst>
              <a:ext uri="{FF2B5EF4-FFF2-40B4-BE49-F238E27FC236}">
                <a16:creationId xmlns:a16="http://schemas.microsoft.com/office/drawing/2014/main" id="{A0C201BF-ED82-8743-95FD-C9C4D4811D6F}"/>
              </a:ext>
            </a:extLst>
          </p:cNvPr>
          <p:cNvSpPr txBox="1"/>
          <p:nvPr/>
        </p:nvSpPr>
        <p:spPr>
          <a:xfrm>
            <a:off x="232410" y="1761101"/>
            <a:ext cx="3244799"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Think about </a:t>
            </a:r>
            <a:r>
              <a:rPr lang="en-US" sz="1400" b="1" i="1" dirty="0">
                <a:solidFill>
                  <a:schemeClr val="bg1"/>
                </a:solidFill>
                <a:latin typeface="+mn-lt"/>
                <a:ea typeface="IBM Plex Sans" charset="0"/>
                <a:cs typeface="IBM Plex Sans" charset="0"/>
              </a:rPr>
              <a:t>instances &amp; capabilities</a:t>
            </a:r>
            <a:r>
              <a:rPr lang="en-US" sz="1400" dirty="0">
                <a:solidFill>
                  <a:schemeClr val="bg1"/>
                </a:solidFill>
                <a:latin typeface="+mn-lt"/>
                <a:ea typeface="IBM Plex Sans" charset="0"/>
                <a:cs typeface="IBM Plex Sans" charset="0"/>
              </a:rPr>
              <a:t> </a:t>
            </a:r>
          </a:p>
        </p:txBody>
      </p:sp>
      <p:sp>
        <p:nvSpPr>
          <p:cNvPr id="64" name="Rectangle 63">
            <a:extLst>
              <a:ext uri="{FF2B5EF4-FFF2-40B4-BE49-F238E27FC236}">
                <a16:creationId xmlns:a16="http://schemas.microsoft.com/office/drawing/2014/main" id="{0DE0BAFC-6071-794A-9ECC-7CB59BE40FD2}"/>
              </a:ext>
            </a:extLst>
          </p:cNvPr>
          <p:cNvSpPr/>
          <p:nvPr/>
        </p:nvSpPr>
        <p:spPr bwMode="auto">
          <a:xfrm>
            <a:off x="512216" y="4571011"/>
            <a:ext cx="274320" cy="1828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2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2" name="TextBox 71">
            <a:extLst>
              <a:ext uri="{FF2B5EF4-FFF2-40B4-BE49-F238E27FC236}">
                <a16:creationId xmlns:a16="http://schemas.microsoft.com/office/drawing/2014/main" id="{CFA26E11-67AC-464B-B986-618A6379A190}"/>
              </a:ext>
            </a:extLst>
          </p:cNvPr>
          <p:cNvSpPr txBox="1"/>
          <p:nvPr/>
        </p:nvSpPr>
        <p:spPr>
          <a:xfrm>
            <a:off x="770553" y="4508562"/>
            <a:ext cx="208422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Chargeable Component</a:t>
            </a:r>
          </a:p>
        </p:txBody>
      </p:sp>
      <p:sp>
        <p:nvSpPr>
          <p:cNvPr id="73" name="TextBox 72">
            <a:extLst>
              <a:ext uri="{FF2B5EF4-FFF2-40B4-BE49-F238E27FC236}">
                <a16:creationId xmlns:a16="http://schemas.microsoft.com/office/drawing/2014/main" id="{EBC3EEE8-F9C1-184F-BBCA-D9C413CCEA8D}"/>
              </a:ext>
            </a:extLst>
          </p:cNvPr>
          <p:cNvSpPr txBox="1"/>
          <p:nvPr/>
        </p:nvSpPr>
        <p:spPr>
          <a:xfrm>
            <a:off x="445770" y="3796872"/>
            <a:ext cx="1281120" cy="523220"/>
          </a:xfrm>
          <a:prstGeom prst="rect">
            <a:avLst/>
          </a:prstGeom>
          <a:noFill/>
        </p:spPr>
        <p:txBody>
          <a:bodyPr wrap="none" rtlCol="0">
            <a:spAutoFit/>
          </a:bodyPr>
          <a:lstStyle/>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CPU Limit</a:t>
            </a: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Sidecars</a:t>
            </a:r>
            <a:endParaRPr lang="en-US" sz="1400" dirty="0">
              <a:solidFill>
                <a:schemeClr val="bg1"/>
              </a:solidFill>
              <a:latin typeface="+mn-lt"/>
              <a:ea typeface="IBM Plex Sans" charset="0"/>
              <a:cs typeface="IBM Plex Sans" charset="0"/>
            </a:endParaRPr>
          </a:p>
        </p:txBody>
      </p:sp>
      <p:sp>
        <p:nvSpPr>
          <p:cNvPr id="74" name="TextBox 73">
            <a:extLst>
              <a:ext uri="{FF2B5EF4-FFF2-40B4-BE49-F238E27FC236}">
                <a16:creationId xmlns:a16="http://schemas.microsoft.com/office/drawing/2014/main" id="{54B46193-74E3-A848-8073-2D6F82D9A245}"/>
              </a:ext>
            </a:extLst>
          </p:cNvPr>
          <p:cNvSpPr txBox="1"/>
          <p:nvPr/>
        </p:nvSpPr>
        <p:spPr>
          <a:xfrm>
            <a:off x="1064990" y="3426194"/>
            <a:ext cx="168764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Toolkit based flows</a:t>
            </a:r>
          </a:p>
        </p:txBody>
      </p:sp>
      <p:sp>
        <p:nvSpPr>
          <p:cNvPr id="75" name="TextBox 74">
            <a:extLst>
              <a:ext uri="{FF2B5EF4-FFF2-40B4-BE49-F238E27FC236}">
                <a16:creationId xmlns:a16="http://schemas.microsoft.com/office/drawing/2014/main" id="{715B6880-4428-5D49-8CB0-A44B64AB8A88}"/>
              </a:ext>
            </a:extLst>
          </p:cNvPr>
          <p:cNvSpPr txBox="1"/>
          <p:nvPr/>
        </p:nvSpPr>
        <p:spPr>
          <a:xfrm>
            <a:off x="4956449" y="1992544"/>
            <a:ext cx="1896673"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Designer based flows</a:t>
            </a:r>
          </a:p>
        </p:txBody>
      </p:sp>
    </p:spTree>
    <p:extLst>
      <p:ext uri="{BB962C8B-B14F-4D97-AF65-F5344CB8AC3E}">
        <p14:creationId xmlns:p14="http://schemas.microsoft.com/office/powerpoint/2010/main" val="12955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dissolve">
                                      <p:cBhvr>
                                        <p:cTn id="1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4B9249A-4A48-E144-B8EE-0021F8E0E14E}"/>
              </a:ext>
            </a:extLst>
          </p:cNvPr>
          <p:cNvSpPr/>
          <p:nvPr/>
        </p:nvSpPr>
        <p:spPr bwMode="auto">
          <a:xfrm>
            <a:off x="3844023" y="3125148"/>
            <a:ext cx="4114800" cy="182880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0" name="Rectangle 9">
            <a:extLst>
              <a:ext uri="{FF2B5EF4-FFF2-40B4-BE49-F238E27FC236}">
                <a16:creationId xmlns:a16="http://schemas.microsoft.com/office/drawing/2014/main" id="{68E659E2-7253-9A4A-A0AB-AB753B2B2FE2}"/>
              </a:ext>
            </a:extLst>
          </p:cNvPr>
          <p:cNvSpPr/>
          <p:nvPr/>
        </p:nvSpPr>
        <p:spPr bwMode="auto">
          <a:xfrm>
            <a:off x="4221764" y="439339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4" name="Rectangle 13">
            <a:extLst>
              <a:ext uri="{FF2B5EF4-FFF2-40B4-BE49-F238E27FC236}">
                <a16:creationId xmlns:a16="http://schemas.microsoft.com/office/drawing/2014/main" id="{77AF48F7-2987-8B43-BD5A-EFE05BF5E700}"/>
              </a:ext>
            </a:extLst>
          </p:cNvPr>
          <p:cNvSpPr/>
          <p:nvPr/>
        </p:nvSpPr>
        <p:spPr bwMode="auto">
          <a:xfrm>
            <a:off x="6241409" y="439339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5" name="Rectangle 14">
            <a:extLst>
              <a:ext uri="{FF2B5EF4-FFF2-40B4-BE49-F238E27FC236}">
                <a16:creationId xmlns:a16="http://schemas.microsoft.com/office/drawing/2014/main" id="{BEC1164A-C8F5-AF4A-9019-0A470D8F5F45}"/>
              </a:ext>
            </a:extLst>
          </p:cNvPr>
          <p:cNvSpPr/>
          <p:nvPr/>
        </p:nvSpPr>
        <p:spPr bwMode="auto">
          <a:xfrm>
            <a:off x="3845184" y="1513902"/>
            <a:ext cx="411480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6" name="Rectangle 15">
            <a:extLst>
              <a:ext uri="{FF2B5EF4-FFF2-40B4-BE49-F238E27FC236}">
                <a16:creationId xmlns:a16="http://schemas.microsoft.com/office/drawing/2014/main" id="{DA0AE5EF-7956-5F4D-BFBD-1C0687EECA80}"/>
              </a:ext>
            </a:extLst>
          </p:cNvPr>
          <p:cNvSpPr/>
          <p:nvPr/>
        </p:nvSpPr>
        <p:spPr bwMode="auto">
          <a:xfrm>
            <a:off x="3969434" y="1879787"/>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17" name="Rectangle 16">
            <a:extLst>
              <a:ext uri="{FF2B5EF4-FFF2-40B4-BE49-F238E27FC236}">
                <a16:creationId xmlns:a16="http://schemas.microsoft.com/office/drawing/2014/main" id="{05BF7FBF-B5BD-9743-B26A-4D230AD35A14}"/>
              </a:ext>
            </a:extLst>
          </p:cNvPr>
          <p:cNvSpPr/>
          <p:nvPr/>
        </p:nvSpPr>
        <p:spPr bwMode="auto">
          <a:xfrm>
            <a:off x="4289474" y="2175621"/>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18" name="Rectangle 17">
            <a:extLst>
              <a:ext uri="{FF2B5EF4-FFF2-40B4-BE49-F238E27FC236}">
                <a16:creationId xmlns:a16="http://schemas.microsoft.com/office/drawing/2014/main" id="{BFEF896D-D426-564E-A3AF-4F8851E9230A}"/>
              </a:ext>
            </a:extLst>
          </p:cNvPr>
          <p:cNvSpPr/>
          <p:nvPr/>
        </p:nvSpPr>
        <p:spPr bwMode="auto">
          <a:xfrm>
            <a:off x="6112675" y="1967259"/>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 Engine</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and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5447" y="323700"/>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19</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04058" y="738337"/>
            <a:ext cx="7365166" cy="585216"/>
          </a:xfrm>
        </p:spPr>
        <p:txBody>
          <a:bodyPr/>
          <a:lstStyle/>
          <a:p>
            <a:pPr>
              <a:buClr>
                <a:schemeClr val="bg1"/>
              </a:buClr>
            </a:pPr>
            <a:r>
              <a:rPr lang="en-US" sz="2400" dirty="0"/>
              <a:t>Cloud Pak for Integration Resource Requirements</a:t>
            </a:r>
          </a:p>
        </p:txBody>
      </p:sp>
      <p:grpSp>
        <p:nvGrpSpPr>
          <p:cNvPr id="31" name="Group 30">
            <a:extLst>
              <a:ext uri="{FF2B5EF4-FFF2-40B4-BE49-F238E27FC236}">
                <a16:creationId xmlns:a16="http://schemas.microsoft.com/office/drawing/2014/main" id="{BB99B718-23CE-554B-97EA-F3ADE2CF6863}"/>
              </a:ext>
            </a:extLst>
          </p:cNvPr>
          <p:cNvGrpSpPr/>
          <p:nvPr/>
        </p:nvGrpSpPr>
        <p:grpSpPr>
          <a:xfrm>
            <a:off x="445770" y="2237474"/>
            <a:ext cx="2926080" cy="1188720"/>
            <a:chOff x="349626" y="1787238"/>
            <a:chExt cx="2926080" cy="1188720"/>
          </a:xfrm>
        </p:grpSpPr>
        <p:sp>
          <p:nvSpPr>
            <p:cNvPr id="6" name="Rectangle 5">
              <a:extLst>
                <a:ext uri="{FF2B5EF4-FFF2-40B4-BE49-F238E27FC236}">
                  <a16:creationId xmlns:a16="http://schemas.microsoft.com/office/drawing/2014/main" id="{949F9282-A1B2-744F-B719-C2CBF3D27908}"/>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9" name="Rectangle 8">
              <a:extLst>
                <a:ext uri="{FF2B5EF4-FFF2-40B4-BE49-F238E27FC236}">
                  <a16:creationId xmlns:a16="http://schemas.microsoft.com/office/drawing/2014/main" id="{36D4627E-833C-4945-A3F1-E1B33DACA913}"/>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sp>
        <p:nvSpPr>
          <p:cNvPr id="32" name="TextBox 31">
            <a:extLst>
              <a:ext uri="{FF2B5EF4-FFF2-40B4-BE49-F238E27FC236}">
                <a16:creationId xmlns:a16="http://schemas.microsoft.com/office/drawing/2014/main" id="{A0C201BF-ED82-8743-95FD-C9C4D4811D6F}"/>
              </a:ext>
            </a:extLst>
          </p:cNvPr>
          <p:cNvSpPr txBox="1"/>
          <p:nvPr/>
        </p:nvSpPr>
        <p:spPr>
          <a:xfrm>
            <a:off x="232410" y="1761101"/>
            <a:ext cx="3244799"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Think about </a:t>
            </a:r>
            <a:r>
              <a:rPr lang="en-US" sz="1400" b="1" i="1" dirty="0">
                <a:solidFill>
                  <a:schemeClr val="bg1"/>
                </a:solidFill>
                <a:latin typeface="+mn-lt"/>
                <a:ea typeface="IBM Plex Sans" charset="0"/>
                <a:cs typeface="IBM Plex Sans" charset="0"/>
              </a:rPr>
              <a:t>instances &amp; capabilities</a:t>
            </a:r>
            <a:r>
              <a:rPr lang="en-US" sz="1400" dirty="0">
                <a:solidFill>
                  <a:schemeClr val="bg1"/>
                </a:solidFill>
                <a:latin typeface="+mn-lt"/>
                <a:ea typeface="IBM Plex Sans" charset="0"/>
                <a:cs typeface="IBM Plex Sans" charset="0"/>
              </a:rPr>
              <a:t> </a:t>
            </a:r>
          </a:p>
        </p:txBody>
      </p:sp>
      <p:sp>
        <p:nvSpPr>
          <p:cNvPr id="35" name="Rectangle 34">
            <a:extLst>
              <a:ext uri="{FF2B5EF4-FFF2-40B4-BE49-F238E27FC236}">
                <a16:creationId xmlns:a16="http://schemas.microsoft.com/office/drawing/2014/main" id="{12CC88AC-BEA7-504A-92A2-FAF83B53EE08}"/>
              </a:ext>
            </a:extLst>
          </p:cNvPr>
          <p:cNvSpPr/>
          <p:nvPr/>
        </p:nvSpPr>
        <p:spPr bwMode="auto">
          <a:xfrm>
            <a:off x="3968273" y="3491033"/>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36" name="Rectangle 35">
            <a:extLst>
              <a:ext uri="{FF2B5EF4-FFF2-40B4-BE49-F238E27FC236}">
                <a16:creationId xmlns:a16="http://schemas.microsoft.com/office/drawing/2014/main" id="{2390AC76-CA80-4F4D-9F57-3F27D096EF14}"/>
              </a:ext>
            </a:extLst>
          </p:cNvPr>
          <p:cNvSpPr/>
          <p:nvPr/>
        </p:nvSpPr>
        <p:spPr bwMode="auto">
          <a:xfrm>
            <a:off x="4288313" y="3786867"/>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37" name="Rectangle 36">
            <a:extLst>
              <a:ext uri="{FF2B5EF4-FFF2-40B4-BE49-F238E27FC236}">
                <a16:creationId xmlns:a16="http://schemas.microsoft.com/office/drawing/2014/main" id="{BFB4D3D8-C7AE-D449-BD4A-C0A4E978F82E}"/>
              </a:ext>
            </a:extLst>
          </p:cNvPr>
          <p:cNvSpPr/>
          <p:nvPr/>
        </p:nvSpPr>
        <p:spPr bwMode="auto">
          <a:xfrm>
            <a:off x="6111514" y="3578505"/>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 Engine</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and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43" name="Rectangle 42">
            <a:extLst>
              <a:ext uri="{FF2B5EF4-FFF2-40B4-BE49-F238E27FC236}">
                <a16:creationId xmlns:a16="http://schemas.microsoft.com/office/drawing/2014/main" id="{9ED2ACAB-B677-A04C-9245-5AFBEAFF3FAC}"/>
              </a:ext>
            </a:extLst>
          </p:cNvPr>
          <p:cNvSpPr/>
          <p:nvPr/>
        </p:nvSpPr>
        <p:spPr bwMode="auto">
          <a:xfrm>
            <a:off x="512216" y="4571011"/>
            <a:ext cx="274320" cy="1828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2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44" name="TextBox 43">
            <a:extLst>
              <a:ext uri="{FF2B5EF4-FFF2-40B4-BE49-F238E27FC236}">
                <a16:creationId xmlns:a16="http://schemas.microsoft.com/office/drawing/2014/main" id="{526B1D73-E604-C944-9DCD-689232B819DE}"/>
              </a:ext>
            </a:extLst>
          </p:cNvPr>
          <p:cNvSpPr txBox="1"/>
          <p:nvPr/>
        </p:nvSpPr>
        <p:spPr>
          <a:xfrm>
            <a:off x="770553" y="4508562"/>
            <a:ext cx="208422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Chargeable Component</a:t>
            </a:r>
          </a:p>
        </p:txBody>
      </p:sp>
      <p:sp>
        <p:nvSpPr>
          <p:cNvPr id="45" name="TextBox 44">
            <a:extLst>
              <a:ext uri="{FF2B5EF4-FFF2-40B4-BE49-F238E27FC236}">
                <a16:creationId xmlns:a16="http://schemas.microsoft.com/office/drawing/2014/main" id="{24C17C1A-69A8-D04A-8673-1BF625F2C087}"/>
              </a:ext>
            </a:extLst>
          </p:cNvPr>
          <p:cNvSpPr txBox="1"/>
          <p:nvPr/>
        </p:nvSpPr>
        <p:spPr>
          <a:xfrm>
            <a:off x="445770" y="3796872"/>
            <a:ext cx="1281120" cy="523220"/>
          </a:xfrm>
          <a:prstGeom prst="rect">
            <a:avLst/>
          </a:prstGeom>
          <a:noFill/>
        </p:spPr>
        <p:txBody>
          <a:bodyPr wrap="none" rtlCol="0">
            <a:spAutoFit/>
          </a:bodyPr>
          <a:lstStyle/>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CPU Limit</a:t>
            </a: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Sidecars</a:t>
            </a:r>
            <a:endParaRPr lang="en-US" sz="1400" dirty="0">
              <a:solidFill>
                <a:schemeClr val="bg1"/>
              </a:solidFill>
              <a:latin typeface="+mn-lt"/>
              <a:ea typeface="IBM Plex Sans" charset="0"/>
              <a:cs typeface="IBM Plex Sans" charset="0"/>
            </a:endParaRPr>
          </a:p>
        </p:txBody>
      </p:sp>
      <p:sp>
        <p:nvSpPr>
          <p:cNvPr id="46" name="TextBox 45">
            <a:extLst>
              <a:ext uri="{FF2B5EF4-FFF2-40B4-BE49-F238E27FC236}">
                <a16:creationId xmlns:a16="http://schemas.microsoft.com/office/drawing/2014/main" id="{A70FBD50-0B39-7A45-A40D-7F5B7A68C091}"/>
              </a:ext>
            </a:extLst>
          </p:cNvPr>
          <p:cNvSpPr txBox="1"/>
          <p:nvPr/>
        </p:nvSpPr>
        <p:spPr>
          <a:xfrm>
            <a:off x="1064990" y="3426194"/>
            <a:ext cx="168764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Toolkit based flows</a:t>
            </a:r>
          </a:p>
        </p:txBody>
      </p:sp>
      <p:sp>
        <p:nvSpPr>
          <p:cNvPr id="47" name="TextBox 46">
            <a:extLst>
              <a:ext uri="{FF2B5EF4-FFF2-40B4-BE49-F238E27FC236}">
                <a16:creationId xmlns:a16="http://schemas.microsoft.com/office/drawing/2014/main" id="{22323D08-B6B4-C14A-8036-19B485FDC3DF}"/>
              </a:ext>
            </a:extLst>
          </p:cNvPr>
          <p:cNvSpPr txBox="1"/>
          <p:nvPr/>
        </p:nvSpPr>
        <p:spPr>
          <a:xfrm>
            <a:off x="4789267" y="2760358"/>
            <a:ext cx="222663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Designer based API flows</a:t>
            </a:r>
          </a:p>
        </p:txBody>
      </p:sp>
    </p:spTree>
    <p:extLst>
      <p:ext uri="{BB962C8B-B14F-4D97-AF65-F5344CB8AC3E}">
        <p14:creationId xmlns:p14="http://schemas.microsoft.com/office/powerpoint/2010/main" val="342857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ssion Title or  Presentation Name">
            <a:extLst>
              <a:ext uri="{FF2B5EF4-FFF2-40B4-BE49-F238E27FC236}">
                <a16:creationId xmlns:a16="http://schemas.microsoft.com/office/drawing/2014/main" id="{27A70257-4967-8543-AB75-213289031063}"/>
              </a:ext>
            </a:extLst>
          </p:cNvPr>
          <p:cNvSpPr txBox="1"/>
          <p:nvPr/>
        </p:nvSpPr>
        <p:spPr>
          <a:xfrm>
            <a:off x="228599" y="177800"/>
            <a:ext cx="5838245"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marL="0" marR="0" lvl="0" indent="0" algn="l" defTabSz="685800" rtl="0" eaLnBrk="1" fontAlgn="auto" latinLnBrk="0" hangingPunct="0">
              <a:lnSpc>
                <a:spcPct val="100000"/>
              </a:lnSpc>
              <a:spcBef>
                <a:spcPts val="0"/>
              </a:spcBef>
              <a:spcAft>
                <a:spcPts val="0"/>
              </a:spcAft>
              <a:buClrTx/>
              <a:buSzTx/>
              <a:buFontTx/>
              <a:buNone/>
              <a:tabLst/>
              <a:defRPr sz="2400">
                <a:solidFill>
                  <a:srgbClr val="FFFFFF"/>
                </a:solidFill>
                <a:latin typeface="IBM Plex Sans Light"/>
                <a:ea typeface="IBM Plex Sans Light"/>
                <a:cs typeface="IBM Plex Sans Light"/>
                <a:sym typeface="IBM Plex Sans Light"/>
              </a:defRPr>
            </a:pPr>
            <a:r>
              <a:rPr kumimoji="0" lang="en-US" sz="24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Light"/>
              </a:rPr>
              <a:t>Legal Disclaimer</a:t>
            </a:r>
          </a:p>
        </p:txBody>
      </p:sp>
      <p:sp>
        <p:nvSpPr>
          <p:cNvPr id="8" name="Legal Disclaimer…">
            <a:extLst>
              <a:ext uri="{FF2B5EF4-FFF2-40B4-BE49-F238E27FC236}">
                <a16:creationId xmlns:a16="http://schemas.microsoft.com/office/drawing/2014/main" id="{2525C9E0-1A72-4E4C-B61B-FBFB57FDC65F}"/>
              </a:ext>
            </a:extLst>
          </p:cNvPr>
          <p:cNvSpPr txBox="1"/>
          <p:nvPr/>
        </p:nvSpPr>
        <p:spPr>
          <a:xfrm>
            <a:off x="228599" y="925145"/>
            <a:ext cx="8571916" cy="230832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1000" b="1"/>
            </a:pPr>
            <a:endParaRPr kumimoji="0" sz="800" b="1"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endParaRP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 IBM Corporation 20</a:t>
            </a:r>
            <a:r>
              <a:rPr kumimoji="0" lang="en-US"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21</a:t>
            </a: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 All Rights Reserved.</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The information contained in this publication is provided for informational purposes only. While efforts were made to verify the completeness and accuracy of the information contained in this publication, it is provided AS IS without warranty of any kind, express or implied. In addition, this information is based on IBM’s current product plans and strategy, which are subject to change by IBM without notice. IBM shall not be responsible for any damages arising out of the use of, or otherwise related to, this publication or any other materials. Nothing contained in this publication is intended to, nor shall have the effect of, creating any warranties or representations from IBM or its suppliers or licensors, or altering the terms and conditions of the applicable license agreement governing the use of IBM software.</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References in this presentation to IBM products, programs, or services do not imply that they will be available in all countries in which IBM operates. Product release dates and/or capabilities referenced in this presentation may change at any time at IBM’s sole discretion based on market opportunities or other factors, and are not intended to be a commitment to future product or feature availability in any way.  Nothing contained in these materials is intended to, nor shall have the effect of, stating or implying that any activities undertaken by you will result in any specific sales, revenue growth or other results. </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b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b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a:p>
            <a:pPr marL="457200" marR="0" lvl="0" indent="-285750" algn="l" defTabSz="457200" rtl="0" eaLnBrk="1" fontAlgn="auto" latinLnBrk="0" hangingPunct="0">
              <a:lnSpc>
                <a:spcPct val="100000"/>
              </a:lnSpc>
              <a:spcBef>
                <a:spcPts val="0"/>
              </a:spcBef>
              <a:spcAft>
                <a:spcPts val="0"/>
              </a:spcAft>
              <a:buClrTx/>
              <a:buSzTx/>
              <a:buFontTx/>
              <a:buNone/>
              <a:tabLst/>
              <a:defRPr sz="1000"/>
            </a:pPr>
            <a:b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br>
            <a:r>
              <a:rPr kumimoji="0" sz="800" b="0" i="0" u="none" strike="noStrike" kern="0" cap="none" spc="0" normalizeH="0" baseline="0" noProof="0" dirty="0">
                <a:ln>
                  <a:noFill/>
                </a:ln>
                <a:solidFill>
                  <a:schemeClr val="bg1"/>
                </a:solidFill>
                <a:effectLst/>
                <a:uLnTx/>
                <a:uFillTx/>
                <a:latin typeface="Arial" panose="020B0604020202020204" pitchFamily="34" charset="0"/>
                <a:cs typeface="Arial" panose="020B0604020202020204" pitchFamily="34" charset="0"/>
                <a:sym typeface="IBM Plex Sans"/>
              </a:rPr>
              <a:t>All customer examples described are presented as illustrations of how those customers have used IBM products and the results they may have achieved.  Actual environmental costs and performance characteristics may vary by customer.</a:t>
            </a:r>
          </a:p>
        </p:txBody>
      </p:sp>
    </p:spTree>
    <p:extLst>
      <p:ext uri="{BB962C8B-B14F-4D97-AF65-F5344CB8AC3E}">
        <p14:creationId xmlns:p14="http://schemas.microsoft.com/office/powerpoint/2010/main" val="2630752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DF77434-A7B4-1242-9981-09DD498BF1E1}"/>
              </a:ext>
            </a:extLst>
          </p:cNvPr>
          <p:cNvGrpSpPr/>
          <p:nvPr/>
        </p:nvGrpSpPr>
        <p:grpSpPr>
          <a:xfrm>
            <a:off x="3845184" y="1925740"/>
            <a:ext cx="4114800" cy="2011680"/>
            <a:chOff x="3845184" y="131838"/>
            <a:chExt cx="4114800" cy="2011680"/>
          </a:xfrm>
        </p:grpSpPr>
        <p:sp>
          <p:nvSpPr>
            <p:cNvPr id="15" name="Rectangle 14">
              <a:extLst>
                <a:ext uri="{FF2B5EF4-FFF2-40B4-BE49-F238E27FC236}">
                  <a16:creationId xmlns:a16="http://schemas.microsoft.com/office/drawing/2014/main" id="{BEC1164A-C8F5-AF4A-9019-0A470D8F5F45}"/>
                </a:ext>
              </a:extLst>
            </p:cNvPr>
            <p:cNvSpPr/>
            <p:nvPr/>
          </p:nvSpPr>
          <p:spPr bwMode="auto">
            <a:xfrm>
              <a:off x="3845184" y="131838"/>
              <a:ext cx="4114800" cy="201168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6" name="Rectangle 15">
              <a:extLst>
                <a:ext uri="{FF2B5EF4-FFF2-40B4-BE49-F238E27FC236}">
                  <a16:creationId xmlns:a16="http://schemas.microsoft.com/office/drawing/2014/main" id="{DA0AE5EF-7956-5F4D-BFBD-1C0687EECA80}"/>
                </a:ext>
              </a:extLst>
            </p:cNvPr>
            <p:cNvSpPr/>
            <p:nvPr/>
          </p:nvSpPr>
          <p:spPr bwMode="auto">
            <a:xfrm>
              <a:off x="3969434" y="497723"/>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17" name="Rectangle 16">
              <a:extLst>
                <a:ext uri="{FF2B5EF4-FFF2-40B4-BE49-F238E27FC236}">
                  <a16:creationId xmlns:a16="http://schemas.microsoft.com/office/drawing/2014/main" id="{05BF7FBF-B5BD-9743-B26A-4D230AD35A14}"/>
                </a:ext>
              </a:extLst>
            </p:cNvPr>
            <p:cNvSpPr/>
            <p:nvPr/>
          </p:nvSpPr>
          <p:spPr bwMode="auto">
            <a:xfrm>
              <a:off x="4289474" y="793557"/>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18" name="Rectangle 17">
              <a:extLst>
                <a:ext uri="{FF2B5EF4-FFF2-40B4-BE49-F238E27FC236}">
                  <a16:creationId xmlns:a16="http://schemas.microsoft.com/office/drawing/2014/main" id="{BFEF896D-D426-564E-A3AF-4F8851E9230A}"/>
                </a:ext>
              </a:extLst>
            </p:cNvPr>
            <p:cNvSpPr/>
            <p:nvPr/>
          </p:nvSpPr>
          <p:spPr bwMode="auto">
            <a:xfrm>
              <a:off x="6112675" y="585195"/>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 Engine</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and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3" name="Rectangle 22">
              <a:extLst>
                <a:ext uri="{FF2B5EF4-FFF2-40B4-BE49-F238E27FC236}">
                  <a16:creationId xmlns:a16="http://schemas.microsoft.com/office/drawing/2014/main" id="{A7809CAD-CF98-EB4E-9E6D-AEC2E5509224}"/>
                </a:ext>
              </a:extLst>
            </p:cNvPr>
            <p:cNvSpPr/>
            <p:nvPr/>
          </p:nvSpPr>
          <p:spPr bwMode="auto">
            <a:xfrm>
              <a:off x="6104534" y="1393728"/>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Event Proxy</a:t>
              </a:r>
              <a:endParaRPr lang="en-US" sz="1200" dirty="0">
                <a:solidFill>
                  <a:schemeClr val="tx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4" name="Rectangle 23">
              <a:extLst>
                <a:ext uri="{FF2B5EF4-FFF2-40B4-BE49-F238E27FC236}">
                  <a16:creationId xmlns:a16="http://schemas.microsoft.com/office/drawing/2014/main" id="{FA903E6B-D724-544A-AC1C-C2BCD6A9E6B8}"/>
                </a:ext>
              </a:extLst>
            </p:cNvPr>
            <p:cNvSpPr/>
            <p:nvPr/>
          </p:nvSpPr>
          <p:spPr bwMode="auto">
            <a:xfrm>
              <a:off x="4164837" y="1390009"/>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Event Connectors</a:t>
              </a:r>
              <a:endParaRPr lang="en-US" sz="1200" dirty="0">
                <a:solidFill>
                  <a:schemeClr val="tx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grpSp>
        <p:nvGrpSpPr>
          <p:cNvPr id="7" name="Group 6">
            <a:extLst>
              <a:ext uri="{FF2B5EF4-FFF2-40B4-BE49-F238E27FC236}">
                <a16:creationId xmlns:a16="http://schemas.microsoft.com/office/drawing/2014/main" id="{83B7E19C-3ED0-6546-8CBF-4644B7A30161}"/>
              </a:ext>
            </a:extLst>
          </p:cNvPr>
          <p:cNvGrpSpPr/>
          <p:nvPr/>
        </p:nvGrpSpPr>
        <p:grpSpPr>
          <a:xfrm>
            <a:off x="3844023" y="1924566"/>
            <a:ext cx="4114800" cy="2560320"/>
            <a:chOff x="3844023" y="2378278"/>
            <a:chExt cx="4114800" cy="2560320"/>
          </a:xfrm>
        </p:grpSpPr>
        <p:sp>
          <p:nvSpPr>
            <p:cNvPr id="25" name="Rectangle 24">
              <a:extLst>
                <a:ext uri="{FF2B5EF4-FFF2-40B4-BE49-F238E27FC236}">
                  <a16:creationId xmlns:a16="http://schemas.microsoft.com/office/drawing/2014/main" id="{C98CDF69-05D7-D24D-AD6C-C9D48F55A49F}"/>
                </a:ext>
              </a:extLst>
            </p:cNvPr>
            <p:cNvSpPr/>
            <p:nvPr/>
          </p:nvSpPr>
          <p:spPr bwMode="auto">
            <a:xfrm>
              <a:off x="3844023" y="2378278"/>
              <a:ext cx="4114800" cy="25603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10" name="Rectangle 9">
              <a:extLst>
                <a:ext uri="{FF2B5EF4-FFF2-40B4-BE49-F238E27FC236}">
                  <a16:creationId xmlns:a16="http://schemas.microsoft.com/office/drawing/2014/main" id="{68E659E2-7253-9A4A-A0AB-AB753B2B2FE2}"/>
                </a:ext>
              </a:extLst>
            </p:cNvPr>
            <p:cNvSpPr/>
            <p:nvPr/>
          </p:nvSpPr>
          <p:spPr bwMode="auto">
            <a:xfrm>
              <a:off x="4221764" y="440735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14" name="Rectangle 13">
              <a:extLst>
                <a:ext uri="{FF2B5EF4-FFF2-40B4-BE49-F238E27FC236}">
                  <a16:creationId xmlns:a16="http://schemas.microsoft.com/office/drawing/2014/main" id="{77AF48F7-2987-8B43-BD5A-EFE05BF5E700}"/>
                </a:ext>
              </a:extLst>
            </p:cNvPr>
            <p:cNvSpPr/>
            <p:nvPr/>
          </p:nvSpPr>
          <p:spPr bwMode="auto">
            <a:xfrm>
              <a:off x="6241409" y="4407359"/>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6" name="Rectangle 25">
              <a:extLst>
                <a:ext uri="{FF2B5EF4-FFF2-40B4-BE49-F238E27FC236}">
                  <a16:creationId xmlns:a16="http://schemas.microsoft.com/office/drawing/2014/main" id="{3CB87446-CF8E-9641-ACF8-2BF32F5A35EC}"/>
                </a:ext>
              </a:extLst>
            </p:cNvPr>
            <p:cNvSpPr/>
            <p:nvPr/>
          </p:nvSpPr>
          <p:spPr bwMode="auto">
            <a:xfrm>
              <a:off x="3968273" y="2744163"/>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27" name="Rectangle 26">
              <a:extLst>
                <a:ext uri="{FF2B5EF4-FFF2-40B4-BE49-F238E27FC236}">
                  <a16:creationId xmlns:a16="http://schemas.microsoft.com/office/drawing/2014/main" id="{A106F6D4-96A1-4943-9863-8CC713447B69}"/>
                </a:ext>
              </a:extLst>
            </p:cNvPr>
            <p:cNvSpPr/>
            <p:nvPr/>
          </p:nvSpPr>
          <p:spPr bwMode="auto">
            <a:xfrm>
              <a:off x="4288313" y="3039997"/>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sp>
          <p:nvSpPr>
            <p:cNvPr id="28" name="Rectangle 27">
              <a:extLst>
                <a:ext uri="{FF2B5EF4-FFF2-40B4-BE49-F238E27FC236}">
                  <a16:creationId xmlns:a16="http://schemas.microsoft.com/office/drawing/2014/main" id="{DF80C48C-1B69-8B4B-8884-E647AA87B843}"/>
                </a:ext>
              </a:extLst>
            </p:cNvPr>
            <p:cNvSpPr/>
            <p:nvPr/>
          </p:nvSpPr>
          <p:spPr bwMode="auto">
            <a:xfrm>
              <a:off x="6111514" y="2831635"/>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Designer Flow Engine</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and Connectors</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29" name="Rectangle 28">
              <a:extLst>
                <a:ext uri="{FF2B5EF4-FFF2-40B4-BE49-F238E27FC236}">
                  <a16:creationId xmlns:a16="http://schemas.microsoft.com/office/drawing/2014/main" id="{B3FE1324-6433-A74C-BAAB-FDD75344BA72}"/>
                </a:ext>
              </a:extLst>
            </p:cNvPr>
            <p:cNvSpPr/>
            <p:nvPr/>
          </p:nvSpPr>
          <p:spPr bwMode="auto">
            <a:xfrm>
              <a:off x="6103373" y="3640168"/>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Event Proxy</a:t>
              </a:r>
              <a:endParaRPr lang="en-US" sz="1200" dirty="0">
                <a:solidFill>
                  <a:schemeClr val="tx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30" name="Rectangle 29">
              <a:extLst>
                <a:ext uri="{FF2B5EF4-FFF2-40B4-BE49-F238E27FC236}">
                  <a16:creationId xmlns:a16="http://schemas.microsoft.com/office/drawing/2014/main" id="{BB64E28C-A2D9-A340-9032-085409B513C1}"/>
                </a:ext>
              </a:extLst>
            </p:cNvPr>
            <p:cNvSpPr/>
            <p:nvPr/>
          </p:nvSpPr>
          <p:spPr bwMode="auto">
            <a:xfrm>
              <a:off x="4163676" y="3636449"/>
              <a:ext cx="1737360" cy="6400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Event Connectors</a:t>
              </a:r>
              <a:endParaRPr lang="en-US" sz="1200" dirty="0">
                <a:solidFill>
                  <a:schemeClr val="tx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5447" y="323700"/>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20</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04058" y="738337"/>
            <a:ext cx="7365166" cy="585216"/>
          </a:xfrm>
        </p:spPr>
        <p:txBody>
          <a:bodyPr/>
          <a:lstStyle/>
          <a:p>
            <a:pPr>
              <a:buClr>
                <a:schemeClr val="bg1"/>
              </a:buClr>
            </a:pPr>
            <a:r>
              <a:rPr lang="en-US" sz="2400" dirty="0"/>
              <a:t>Cloud Pak for Integration Resource Requirements</a:t>
            </a:r>
          </a:p>
        </p:txBody>
      </p:sp>
      <p:grpSp>
        <p:nvGrpSpPr>
          <p:cNvPr id="31" name="Group 30">
            <a:extLst>
              <a:ext uri="{FF2B5EF4-FFF2-40B4-BE49-F238E27FC236}">
                <a16:creationId xmlns:a16="http://schemas.microsoft.com/office/drawing/2014/main" id="{BB99B718-23CE-554B-97EA-F3ADE2CF6863}"/>
              </a:ext>
            </a:extLst>
          </p:cNvPr>
          <p:cNvGrpSpPr/>
          <p:nvPr/>
        </p:nvGrpSpPr>
        <p:grpSpPr>
          <a:xfrm>
            <a:off x="445770" y="2237474"/>
            <a:ext cx="2926080" cy="1188720"/>
            <a:chOff x="349626" y="1787238"/>
            <a:chExt cx="2926080" cy="1188720"/>
          </a:xfrm>
        </p:grpSpPr>
        <p:sp>
          <p:nvSpPr>
            <p:cNvPr id="6" name="Rectangle 5">
              <a:extLst>
                <a:ext uri="{FF2B5EF4-FFF2-40B4-BE49-F238E27FC236}">
                  <a16:creationId xmlns:a16="http://schemas.microsoft.com/office/drawing/2014/main" id="{949F9282-A1B2-744F-B719-C2CBF3D27908}"/>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9" name="Rectangle 8">
              <a:extLst>
                <a:ext uri="{FF2B5EF4-FFF2-40B4-BE49-F238E27FC236}">
                  <a16:creationId xmlns:a16="http://schemas.microsoft.com/office/drawing/2014/main" id="{36D4627E-833C-4945-A3F1-E1B33DACA913}"/>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sp>
        <p:nvSpPr>
          <p:cNvPr id="32" name="TextBox 31">
            <a:extLst>
              <a:ext uri="{FF2B5EF4-FFF2-40B4-BE49-F238E27FC236}">
                <a16:creationId xmlns:a16="http://schemas.microsoft.com/office/drawing/2014/main" id="{A0C201BF-ED82-8743-95FD-C9C4D4811D6F}"/>
              </a:ext>
            </a:extLst>
          </p:cNvPr>
          <p:cNvSpPr txBox="1"/>
          <p:nvPr/>
        </p:nvSpPr>
        <p:spPr>
          <a:xfrm>
            <a:off x="232410" y="1761101"/>
            <a:ext cx="3244799"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Think about </a:t>
            </a:r>
            <a:r>
              <a:rPr lang="en-US" sz="1400" b="1" i="1" dirty="0">
                <a:solidFill>
                  <a:schemeClr val="bg1"/>
                </a:solidFill>
                <a:latin typeface="+mn-lt"/>
                <a:ea typeface="IBM Plex Sans" charset="0"/>
                <a:cs typeface="IBM Plex Sans" charset="0"/>
              </a:rPr>
              <a:t>instances &amp; capabilities</a:t>
            </a:r>
            <a:r>
              <a:rPr lang="en-US" sz="1400" dirty="0">
                <a:solidFill>
                  <a:schemeClr val="bg1"/>
                </a:solidFill>
                <a:latin typeface="+mn-lt"/>
                <a:ea typeface="IBM Plex Sans" charset="0"/>
                <a:cs typeface="IBM Plex Sans" charset="0"/>
              </a:rPr>
              <a:t> </a:t>
            </a:r>
          </a:p>
        </p:txBody>
      </p:sp>
      <p:sp>
        <p:nvSpPr>
          <p:cNvPr id="38" name="Rectangle 37">
            <a:extLst>
              <a:ext uri="{FF2B5EF4-FFF2-40B4-BE49-F238E27FC236}">
                <a16:creationId xmlns:a16="http://schemas.microsoft.com/office/drawing/2014/main" id="{B2EBDD7F-E121-A94E-B667-BF0F0C4CD9D0}"/>
              </a:ext>
            </a:extLst>
          </p:cNvPr>
          <p:cNvSpPr/>
          <p:nvPr/>
        </p:nvSpPr>
        <p:spPr bwMode="auto">
          <a:xfrm>
            <a:off x="512216" y="4571011"/>
            <a:ext cx="274320" cy="1828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2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9" name="TextBox 38">
            <a:extLst>
              <a:ext uri="{FF2B5EF4-FFF2-40B4-BE49-F238E27FC236}">
                <a16:creationId xmlns:a16="http://schemas.microsoft.com/office/drawing/2014/main" id="{7978DB10-8F7B-164E-8CA4-C38FF15EB18F}"/>
              </a:ext>
            </a:extLst>
          </p:cNvPr>
          <p:cNvSpPr txBox="1"/>
          <p:nvPr/>
        </p:nvSpPr>
        <p:spPr>
          <a:xfrm>
            <a:off x="770553" y="4508562"/>
            <a:ext cx="208422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Chargeable Component</a:t>
            </a:r>
          </a:p>
        </p:txBody>
      </p:sp>
      <p:sp>
        <p:nvSpPr>
          <p:cNvPr id="40" name="TextBox 39">
            <a:extLst>
              <a:ext uri="{FF2B5EF4-FFF2-40B4-BE49-F238E27FC236}">
                <a16:creationId xmlns:a16="http://schemas.microsoft.com/office/drawing/2014/main" id="{0904044E-A512-1849-AE10-4E6AC03D676E}"/>
              </a:ext>
            </a:extLst>
          </p:cNvPr>
          <p:cNvSpPr txBox="1"/>
          <p:nvPr/>
        </p:nvSpPr>
        <p:spPr>
          <a:xfrm>
            <a:off x="445770" y="3796872"/>
            <a:ext cx="1281120" cy="523220"/>
          </a:xfrm>
          <a:prstGeom prst="rect">
            <a:avLst/>
          </a:prstGeom>
          <a:noFill/>
        </p:spPr>
        <p:txBody>
          <a:bodyPr wrap="none" rtlCol="0">
            <a:spAutoFit/>
          </a:bodyPr>
          <a:lstStyle/>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CPU Limit</a:t>
            </a: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Sidecars</a:t>
            </a:r>
            <a:endParaRPr lang="en-US" sz="1400" dirty="0">
              <a:solidFill>
                <a:schemeClr val="bg1"/>
              </a:solidFill>
              <a:latin typeface="+mn-lt"/>
              <a:ea typeface="IBM Plex Sans" charset="0"/>
              <a:cs typeface="IBM Plex Sans" charset="0"/>
            </a:endParaRPr>
          </a:p>
        </p:txBody>
      </p:sp>
      <p:sp>
        <p:nvSpPr>
          <p:cNvPr id="41" name="TextBox 40">
            <a:extLst>
              <a:ext uri="{FF2B5EF4-FFF2-40B4-BE49-F238E27FC236}">
                <a16:creationId xmlns:a16="http://schemas.microsoft.com/office/drawing/2014/main" id="{78A6F284-8B24-2D45-A635-0BB4129CAC5E}"/>
              </a:ext>
            </a:extLst>
          </p:cNvPr>
          <p:cNvSpPr txBox="1"/>
          <p:nvPr/>
        </p:nvSpPr>
        <p:spPr>
          <a:xfrm>
            <a:off x="1064990" y="3426194"/>
            <a:ext cx="168764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Toolkit based flows</a:t>
            </a:r>
          </a:p>
        </p:txBody>
      </p:sp>
      <p:sp>
        <p:nvSpPr>
          <p:cNvPr id="42" name="TextBox 41">
            <a:extLst>
              <a:ext uri="{FF2B5EF4-FFF2-40B4-BE49-F238E27FC236}">
                <a16:creationId xmlns:a16="http://schemas.microsoft.com/office/drawing/2014/main" id="{A5F596AA-8415-A544-86DE-F8D25DF9F2B9}"/>
              </a:ext>
            </a:extLst>
          </p:cNvPr>
          <p:cNvSpPr txBox="1"/>
          <p:nvPr/>
        </p:nvSpPr>
        <p:spPr>
          <a:xfrm>
            <a:off x="4789267" y="1580717"/>
            <a:ext cx="2404826"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Designer based Event flows</a:t>
            </a:r>
          </a:p>
        </p:txBody>
      </p:sp>
    </p:spTree>
    <p:extLst>
      <p:ext uri="{BB962C8B-B14F-4D97-AF65-F5344CB8AC3E}">
        <p14:creationId xmlns:p14="http://schemas.microsoft.com/office/powerpoint/2010/main" val="3180881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C7F1C72-1DA7-B64F-B388-D5E2F4842F47}"/>
              </a:ext>
            </a:extLst>
          </p:cNvPr>
          <p:cNvGrpSpPr/>
          <p:nvPr/>
        </p:nvGrpSpPr>
        <p:grpSpPr>
          <a:xfrm>
            <a:off x="5052547" y="1826292"/>
            <a:ext cx="3474720" cy="1920240"/>
            <a:chOff x="3903268" y="2332757"/>
            <a:chExt cx="3474720" cy="1920240"/>
          </a:xfrm>
        </p:grpSpPr>
        <p:sp>
          <p:nvSpPr>
            <p:cNvPr id="62" name="Rectangle 61">
              <a:extLst>
                <a:ext uri="{FF2B5EF4-FFF2-40B4-BE49-F238E27FC236}">
                  <a16:creationId xmlns:a16="http://schemas.microsoft.com/office/drawing/2014/main" id="{C619943B-5D56-F84B-9F60-412CFC6C1CE4}"/>
                </a:ext>
              </a:extLst>
            </p:cNvPr>
            <p:cNvSpPr/>
            <p:nvPr/>
          </p:nvSpPr>
          <p:spPr bwMode="auto">
            <a:xfrm>
              <a:off x="3903268" y="2332757"/>
              <a:ext cx="3474720" cy="192024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MQ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63" name="Rectangle 62">
              <a:extLst>
                <a:ext uri="{FF2B5EF4-FFF2-40B4-BE49-F238E27FC236}">
                  <a16:creationId xmlns:a16="http://schemas.microsoft.com/office/drawing/2014/main" id="{7D2F9F4E-68A5-4D45-8C98-7705A53A3500}"/>
                </a:ext>
              </a:extLst>
            </p:cNvPr>
            <p:cNvSpPr/>
            <p:nvPr/>
          </p:nvSpPr>
          <p:spPr bwMode="auto">
            <a:xfrm>
              <a:off x="4634788" y="2731866"/>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Queue Manager</a:t>
              </a:r>
            </a:p>
          </p:txBody>
        </p:sp>
        <p:sp>
          <p:nvSpPr>
            <p:cNvPr id="65" name="Rectangle 64">
              <a:extLst>
                <a:ext uri="{FF2B5EF4-FFF2-40B4-BE49-F238E27FC236}">
                  <a16:creationId xmlns:a16="http://schemas.microsoft.com/office/drawing/2014/main" id="{FD15A471-6212-F44F-8F94-CAD3E8F743E9}"/>
                </a:ext>
              </a:extLst>
            </p:cNvPr>
            <p:cNvSpPr/>
            <p:nvPr/>
          </p:nvSpPr>
          <p:spPr bwMode="auto">
            <a:xfrm>
              <a:off x="3994708" y="3691986"/>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66" name="Rectangle 65">
              <a:extLst>
                <a:ext uri="{FF2B5EF4-FFF2-40B4-BE49-F238E27FC236}">
                  <a16:creationId xmlns:a16="http://schemas.microsoft.com/office/drawing/2014/main" id="{32518593-F3D6-2649-B60D-204B7EE37F77}"/>
                </a:ext>
              </a:extLst>
            </p:cNvPr>
            <p:cNvSpPr/>
            <p:nvPr/>
          </p:nvSpPr>
          <p:spPr bwMode="auto">
            <a:xfrm>
              <a:off x="5693267" y="3691986"/>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grpSp>
        <p:nvGrpSpPr>
          <p:cNvPr id="67" name="Group 66">
            <a:extLst>
              <a:ext uri="{FF2B5EF4-FFF2-40B4-BE49-F238E27FC236}">
                <a16:creationId xmlns:a16="http://schemas.microsoft.com/office/drawing/2014/main" id="{54B35B32-35E3-4B43-A5E8-F86D47DAEE83}"/>
              </a:ext>
            </a:extLst>
          </p:cNvPr>
          <p:cNvGrpSpPr/>
          <p:nvPr/>
        </p:nvGrpSpPr>
        <p:grpSpPr>
          <a:xfrm>
            <a:off x="3806029" y="2963188"/>
            <a:ext cx="3474720" cy="1920240"/>
            <a:chOff x="3903268" y="2332757"/>
            <a:chExt cx="3474720" cy="1920240"/>
          </a:xfrm>
        </p:grpSpPr>
        <p:sp>
          <p:nvSpPr>
            <p:cNvPr id="68" name="Rectangle 67">
              <a:extLst>
                <a:ext uri="{FF2B5EF4-FFF2-40B4-BE49-F238E27FC236}">
                  <a16:creationId xmlns:a16="http://schemas.microsoft.com/office/drawing/2014/main" id="{6D71C113-68AD-3A4C-9903-B77203117602}"/>
                </a:ext>
              </a:extLst>
            </p:cNvPr>
            <p:cNvSpPr/>
            <p:nvPr/>
          </p:nvSpPr>
          <p:spPr bwMode="auto">
            <a:xfrm>
              <a:off x="3903268" y="2332757"/>
              <a:ext cx="3474720" cy="192024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API Gateway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69" name="Rectangle 68">
              <a:extLst>
                <a:ext uri="{FF2B5EF4-FFF2-40B4-BE49-F238E27FC236}">
                  <a16:creationId xmlns:a16="http://schemas.microsoft.com/office/drawing/2014/main" id="{ABA855E0-9794-674E-9CD9-100BF62D63FE}"/>
                </a:ext>
              </a:extLst>
            </p:cNvPr>
            <p:cNvSpPr/>
            <p:nvPr/>
          </p:nvSpPr>
          <p:spPr bwMode="auto">
            <a:xfrm>
              <a:off x="4634788" y="2731866"/>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DataPower Gateway</a:t>
              </a:r>
            </a:p>
          </p:txBody>
        </p:sp>
        <p:sp>
          <p:nvSpPr>
            <p:cNvPr id="70" name="Rectangle 69">
              <a:extLst>
                <a:ext uri="{FF2B5EF4-FFF2-40B4-BE49-F238E27FC236}">
                  <a16:creationId xmlns:a16="http://schemas.microsoft.com/office/drawing/2014/main" id="{CAD58465-E8C9-904A-8CB0-C3656403352B}"/>
                </a:ext>
              </a:extLst>
            </p:cNvPr>
            <p:cNvSpPr/>
            <p:nvPr/>
          </p:nvSpPr>
          <p:spPr bwMode="auto">
            <a:xfrm>
              <a:off x="3994708" y="3691986"/>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Agent</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sp>
          <p:nvSpPr>
            <p:cNvPr id="71" name="Rectangle 70">
              <a:extLst>
                <a:ext uri="{FF2B5EF4-FFF2-40B4-BE49-F238E27FC236}">
                  <a16:creationId xmlns:a16="http://schemas.microsoft.com/office/drawing/2014/main" id="{457FDD77-3132-B349-8DD2-345488C88AA3}"/>
                </a:ext>
              </a:extLst>
            </p:cNvPr>
            <p:cNvSpPr/>
            <p:nvPr/>
          </p:nvSpPr>
          <p:spPr bwMode="auto">
            <a:xfrm>
              <a:off x="5693267" y="3691986"/>
              <a:ext cx="1554480" cy="45720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Tracing Collector</a:t>
              </a:r>
            </a:p>
            <a:p>
              <a:pPr marL="0" marR="0" indent="0" algn="ctr" defTabSz="685983" rtl="0" eaLnBrk="1" fontAlgn="auto" latinLnBrk="0" hangingPunct="1">
                <a:lnSpc>
                  <a:spcPct val="100000"/>
                </a:lnSpc>
                <a:spcBef>
                  <a:spcPts val="0"/>
                </a:spcBef>
                <a:spcAft>
                  <a:spcPts val="0"/>
                </a:spcAft>
                <a:buClrTx/>
                <a:buSzTx/>
                <a:buFontTx/>
                <a:buNone/>
                <a:tabLst/>
              </a:pPr>
              <a:r>
                <a:rPr lang="en-US" sz="1200" dirty="0">
                  <a:solidFill>
                    <a:schemeClr val="tx1"/>
                  </a:solidFill>
                  <a:ea typeface="IBM Plex Sans" charset="0"/>
                  <a:cs typeface="IBM Plex Sans" charset="0"/>
                </a:rPr>
                <a:t>Sidecar</a:t>
              </a:r>
              <a:endParaRPr kumimoji="0" lang="en-US" sz="1200" b="0" i="0" u="none" strike="noStrike" kern="1200" cap="none" spc="0" normalizeH="0" baseline="0" noProof="0" dirty="0">
                <a:ln>
                  <a:noFill/>
                </a:ln>
                <a:solidFill>
                  <a:schemeClr val="tx1"/>
                </a:solidFill>
                <a:effectLst/>
                <a:uLnTx/>
                <a:uFillTx/>
                <a:ea typeface="IBM Plex Sans" charset="0"/>
                <a:cs typeface="IBM Plex Sans" charset="0"/>
              </a:endParaRPr>
            </a:p>
          </p:txBody>
        </p:sp>
      </p:grpSp>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5447" y="323700"/>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04058" y="738337"/>
            <a:ext cx="7365166" cy="585216"/>
          </a:xfrm>
        </p:spPr>
        <p:txBody>
          <a:bodyPr/>
          <a:lstStyle/>
          <a:p>
            <a:pPr>
              <a:buClr>
                <a:schemeClr val="bg1"/>
              </a:buClr>
            </a:pPr>
            <a:r>
              <a:rPr lang="en-US" sz="2400" dirty="0"/>
              <a:t>Cloud Pak for Integration Resource Requirements</a:t>
            </a:r>
          </a:p>
        </p:txBody>
      </p:sp>
      <p:grpSp>
        <p:nvGrpSpPr>
          <p:cNvPr id="31" name="Group 30">
            <a:extLst>
              <a:ext uri="{FF2B5EF4-FFF2-40B4-BE49-F238E27FC236}">
                <a16:creationId xmlns:a16="http://schemas.microsoft.com/office/drawing/2014/main" id="{BB99B718-23CE-554B-97EA-F3ADE2CF6863}"/>
              </a:ext>
            </a:extLst>
          </p:cNvPr>
          <p:cNvGrpSpPr/>
          <p:nvPr/>
        </p:nvGrpSpPr>
        <p:grpSpPr>
          <a:xfrm>
            <a:off x="445770" y="2237474"/>
            <a:ext cx="2926080" cy="1188720"/>
            <a:chOff x="349626" y="1787238"/>
            <a:chExt cx="2926080" cy="1188720"/>
          </a:xfrm>
        </p:grpSpPr>
        <p:sp>
          <p:nvSpPr>
            <p:cNvPr id="6" name="Rectangle 5">
              <a:extLst>
                <a:ext uri="{FF2B5EF4-FFF2-40B4-BE49-F238E27FC236}">
                  <a16:creationId xmlns:a16="http://schemas.microsoft.com/office/drawing/2014/main" id="{949F9282-A1B2-744F-B719-C2CBF3D27908}"/>
                </a:ext>
              </a:extLst>
            </p:cNvPr>
            <p:cNvSpPr/>
            <p:nvPr/>
          </p:nvSpPr>
          <p:spPr bwMode="auto">
            <a:xfrm>
              <a:off x="349626" y="1787238"/>
              <a:ext cx="2926080" cy="118872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Integration Server Pod</a:t>
              </a:r>
              <a:endParaRPr kumimoji="0" lang="en-US" sz="1400" b="1" i="0" u="none" strike="noStrike" kern="1200" cap="none" spc="0" normalizeH="0" baseline="0" noProof="0" dirty="0">
                <a:ln>
                  <a:noFill/>
                </a:ln>
                <a:solidFill>
                  <a:schemeClr val="bg1"/>
                </a:solidFill>
                <a:effectLst/>
                <a:uLnTx/>
                <a:uFillTx/>
                <a:ea typeface="IBM Plex Sans" charset="0"/>
                <a:cs typeface="IBM Plex Sans" charset="0"/>
              </a:endParaRPr>
            </a:p>
          </p:txBody>
        </p:sp>
        <p:sp>
          <p:nvSpPr>
            <p:cNvPr id="9" name="Rectangle 8">
              <a:extLst>
                <a:ext uri="{FF2B5EF4-FFF2-40B4-BE49-F238E27FC236}">
                  <a16:creationId xmlns:a16="http://schemas.microsoft.com/office/drawing/2014/main" id="{36D4627E-833C-4945-A3F1-E1B33DACA913}"/>
                </a:ext>
              </a:extLst>
            </p:cNvPr>
            <p:cNvSpPr/>
            <p:nvPr/>
          </p:nvSpPr>
          <p:spPr bwMode="auto">
            <a:xfrm>
              <a:off x="822960" y="2152998"/>
              <a:ext cx="2011680" cy="73152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Integration Runtime</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1126866" y="2427318"/>
              <a:ext cx="1371600" cy="36576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Message Flow(s)</a:t>
              </a:r>
            </a:p>
          </p:txBody>
        </p:sp>
      </p:grpSp>
      <p:sp>
        <p:nvSpPr>
          <p:cNvPr id="32" name="TextBox 31">
            <a:extLst>
              <a:ext uri="{FF2B5EF4-FFF2-40B4-BE49-F238E27FC236}">
                <a16:creationId xmlns:a16="http://schemas.microsoft.com/office/drawing/2014/main" id="{A0C201BF-ED82-8743-95FD-C9C4D4811D6F}"/>
              </a:ext>
            </a:extLst>
          </p:cNvPr>
          <p:cNvSpPr txBox="1"/>
          <p:nvPr/>
        </p:nvSpPr>
        <p:spPr>
          <a:xfrm>
            <a:off x="232410" y="1761101"/>
            <a:ext cx="2042547"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Think about </a:t>
            </a:r>
            <a:r>
              <a:rPr lang="en-US" sz="1400" b="1" i="1" dirty="0">
                <a:solidFill>
                  <a:schemeClr val="bg1"/>
                </a:solidFill>
                <a:latin typeface="+mn-lt"/>
                <a:ea typeface="IBM Plex Sans" charset="0"/>
                <a:cs typeface="IBM Plex Sans" charset="0"/>
              </a:rPr>
              <a:t>instances</a:t>
            </a:r>
            <a:r>
              <a:rPr lang="en-US" sz="1400" dirty="0">
                <a:solidFill>
                  <a:schemeClr val="bg1"/>
                </a:solidFill>
                <a:latin typeface="+mn-lt"/>
                <a:ea typeface="IBM Plex Sans" charset="0"/>
                <a:cs typeface="IBM Plex Sans" charset="0"/>
              </a:rPr>
              <a:t> </a:t>
            </a:r>
          </a:p>
        </p:txBody>
      </p:sp>
      <p:sp>
        <p:nvSpPr>
          <p:cNvPr id="64" name="Rectangle 63">
            <a:extLst>
              <a:ext uri="{FF2B5EF4-FFF2-40B4-BE49-F238E27FC236}">
                <a16:creationId xmlns:a16="http://schemas.microsoft.com/office/drawing/2014/main" id="{32BA0EB9-BA73-FC40-8918-D5CF5B581751}"/>
              </a:ext>
            </a:extLst>
          </p:cNvPr>
          <p:cNvSpPr/>
          <p:nvPr/>
        </p:nvSpPr>
        <p:spPr bwMode="auto">
          <a:xfrm>
            <a:off x="512216" y="4571011"/>
            <a:ext cx="274320" cy="18288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kumimoji="0" lang="en-US" sz="12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72" name="TextBox 71">
            <a:extLst>
              <a:ext uri="{FF2B5EF4-FFF2-40B4-BE49-F238E27FC236}">
                <a16:creationId xmlns:a16="http://schemas.microsoft.com/office/drawing/2014/main" id="{BABF5499-40D8-4147-AB57-DF105520FF95}"/>
              </a:ext>
            </a:extLst>
          </p:cNvPr>
          <p:cNvSpPr txBox="1"/>
          <p:nvPr/>
        </p:nvSpPr>
        <p:spPr>
          <a:xfrm>
            <a:off x="770553" y="4508562"/>
            <a:ext cx="2084225"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Chargeable Component</a:t>
            </a:r>
          </a:p>
        </p:txBody>
      </p:sp>
      <p:sp>
        <p:nvSpPr>
          <p:cNvPr id="73" name="TextBox 72">
            <a:extLst>
              <a:ext uri="{FF2B5EF4-FFF2-40B4-BE49-F238E27FC236}">
                <a16:creationId xmlns:a16="http://schemas.microsoft.com/office/drawing/2014/main" id="{31A772A5-2B97-854C-B9C2-1CC9213C75BD}"/>
              </a:ext>
            </a:extLst>
          </p:cNvPr>
          <p:cNvSpPr txBox="1"/>
          <p:nvPr/>
        </p:nvSpPr>
        <p:spPr>
          <a:xfrm>
            <a:off x="445770" y="3796872"/>
            <a:ext cx="1281120" cy="523220"/>
          </a:xfrm>
          <a:prstGeom prst="rect">
            <a:avLst/>
          </a:prstGeom>
          <a:noFill/>
        </p:spPr>
        <p:txBody>
          <a:bodyPr wrap="none" rtlCol="0">
            <a:spAutoFit/>
          </a:bodyPr>
          <a:lstStyle/>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CPU Limit</a:t>
            </a:r>
          </a:p>
          <a:p>
            <a:pPr marL="285750" indent="-285750" algn="l">
              <a:buFont typeface="Arial" panose="020B0604020202020204" pitchFamily="34" charset="0"/>
              <a:buChar char="•"/>
            </a:pPr>
            <a:r>
              <a:rPr lang="en-US" sz="1400" dirty="0">
                <a:solidFill>
                  <a:schemeClr val="bg1"/>
                </a:solidFill>
                <a:ea typeface="IBM Plex Sans" charset="0"/>
                <a:cs typeface="IBM Plex Sans" charset="0"/>
              </a:rPr>
              <a:t>Sidecars</a:t>
            </a:r>
            <a:endParaRPr lang="en-US" sz="1400" dirty="0">
              <a:solidFill>
                <a:schemeClr val="bg1"/>
              </a:solidFill>
              <a:latin typeface="+mn-lt"/>
              <a:ea typeface="IBM Plex Sans" charset="0"/>
              <a:cs typeface="IBM Plex Sans" charset="0"/>
            </a:endParaRPr>
          </a:p>
        </p:txBody>
      </p:sp>
      <p:sp>
        <p:nvSpPr>
          <p:cNvPr id="74" name="TextBox 73">
            <a:extLst>
              <a:ext uri="{FF2B5EF4-FFF2-40B4-BE49-F238E27FC236}">
                <a16:creationId xmlns:a16="http://schemas.microsoft.com/office/drawing/2014/main" id="{9D49F9AE-16AF-4540-A96D-3D53B84EAA5F}"/>
              </a:ext>
            </a:extLst>
          </p:cNvPr>
          <p:cNvSpPr txBox="1"/>
          <p:nvPr/>
        </p:nvSpPr>
        <p:spPr>
          <a:xfrm>
            <a:off x="1064990" y="3426194"/>
            <a:ext cx="1687641" cy="307777"/>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Toolkit based flows</a:t>
            </a:r>
          </a:p>
        </p:txBody>
      </p:sp>
    </p:spTree>
    <p:extLst>
      <p:ext uri="{BB962C8B-B14F-4D97-AF65-F5344CB8AC3E}">
        <p14:creationId xmlns:p14="http://schemas.microsoft.com/office/powerpoint/2010/main" val="110036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61"/>
                                        </p:tgtEl>
                                      </p:cBhvr>
                                    </p:animEffect>
                                    <p:set>
                                      <p:cBhvr>
                                        <p:cTn id="12" dur="1" fill="hold">
                                          <p:stCondLst>
                                            <p:cond delay="499"/>
                                          </p:stCondLst>
                                        </p:cTn>
                                        <p:tgtEl>
                                          <p:spTgt spid="61"/>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dissolve">
                                      <p:cBhvr>
                                        <p:cTn id="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325591" y="268697"/>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22</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21388" y="756632"/>
            <a:ext cx="7365166" cy="585216"/>
          </a:xfrm>
        </p:spPr>
        <p:txBody>
          <a:bodyPr/>
          <a:lstStyle/>
          <a:p>
            <a:pPr>
              <a:buClr>
                <a:schemeClr val="bg1"/>
              </a:buClr>
            </a:pPr>
            <a:r>
              <a:rPr lang="en-US" sz="2400" dirty="0"/>
              <a:t>Cloud Pak for Integration Resource Requirements</a:t>
            </a:r>
          </a:p>
        </p:txBody>
      </p:sp>
      <p:sp>
        <p:nvSpPr>
          <p:cNvPr id="6" name="Rectangle 5">
            <a:extLst>
              <a:ext uri="{FF2B5EF4-FFF2-40B4-BE49-F238E27FC236}">
                <a16:creationId xmlns:a16="http://schemas.microsoft.com/office/drawing/2014/main" id="{949F9282-A1B2-744F-B719-C2CBF3D27908}"/>
              </a:ext>
            </a:extLst>
          </p:cNvPr>
          <p:cNvSpPr/>
          <p:nvPr/>
        </p:nvSpPr>
        <p:spPr bwMode="auto">
          <a:xfrm>
            <a:off x="4003971" y="2417613"/>
            <a:ext cx="4114800" cy="2194560"/>
          </a:xfrm>
          <a:prstGeom prst="rect">
            <a:avLst/>
          </a:prstGeom>
          <a:solidFill>
            <a:schemeClr val="accent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endParaRPr lang="en-US" sz="1400" b="1"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400" b="1"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endParaRPr lang="en-US" sz="1400" b="1" dirty="0">
              <a:solidFill>
                <a:schemeClr val="bg1"/>
              </a:solidFill>
              <a:ea typeface="IBM Plex Sans" charset="0"/>
              <a:cs typeface="IBM Plex Sans" charset="0"/>
            </a:endParaRPr>
          </a:p>
          <a:p>
            <a:pPr marL="0" marR="0" indent="0" algn="ctr" defTabSz="685983" rtl="0" eaLnBrk="1" fontAlgn="auto" latinLnBrk="0" hangingPunct="1">
              <a:lnSpc>
                <a:spcPct val="100000"/>
              </a:lnSpc>
              <a:spcBef>
                <a:spcPts val="0"/>
              </a:spcBef>
              <a:spcAft>
                <a:spcPts val="0"/>
              </a:spcAft>
              <a:buClrTx/>
              <a:buSzTx/>
              <a:buFontTx/>
              <a:buNone/>
              <a:tabLst/>
            </a:pPr>
            <a:r>
              <a:rPr lang="en-US" sz="1400" b="1" dirty="0">
                <a:solidFill>
                  <a:schemeClr val="bg1"/>
                </a:solidFill>
                <a:ea typeface="IBM Plex Sans" charset="0"/>
                <a:cs typeface="IBM Plex Sans" charset="0"/>
              </a:rPr>
              <a:t>allocatable</a:t>
            </a:r>
          </a:p>
          <a:p>
            <a:pPr marL="0" marR="0" indent="0" algn="ctr" defTabSz="685983" rtl="0" eaLnBrk="1" fontAlgn="auto" latinLnBrk="0" hangingPunct="1">
              <a:lnSpc>
                <a:spcPct val="100000"/>
              </a:lnSpc>
              <a:spcBef>
                <a:spcPts val="0"/>
              </a:spcBef>
              <a:spcAft>
                <a:spcPts val="0"/>
              </a:spcAft>
              <a:buClrTx/>
              <a:buSzTx/>
              <a:buFontTx/>
              <a:buNone/>
              <a:tabLst/>
            </a:pPr>
            <a:r>
              <a:rPr kumimoji="0" lang="en-US" sz="1400" b="1" i="0" u="none" strike="noStrike" kern="1200" cap="none" spc="0" normalizeH="0" baseline="0" noProof="0" dirty="0">
                <a:ln>
                  <a:noFill/>
                </a:ln>
                <a:solidFill>
                  <a:schemeClr val="bg1"/>
                </a:solidFill>
                <a:effectLst/>
                <a:uLnTx/>
                <a:uFillTx/>
                <a:ea typeface="IBM Plex Sans" charset="0"/>
                <a:cs typeface="IBM Plex Sans" charset="0"/>
              </a:rPr>
              <a:t>(available for pods)</a:t>
            </a:r>
          </a:p>
        </p:txBody>
      </p:sp>
      <p:sp>
        <p:nvSpPr>
          <p:cNvPr id="8" name="Rectangle 7">
            <a:extLst>
              <a:ext uri="{FF2B5EF4-FFF2-40B4-BE49-F238E27FC236}">
                <a16:creationId xmlns:a16="http://schemas.microsoft.com/office/drawing/2014/main" id="{D7AAC80B-B487-3147-A509-0A5EF59B3FBE}"/>
              </a:ext>
            </a:extLst>
          </p:cNvPr>
          <p:cNvSpPr/>
          <p:nvPr/>
        </p:nvSpPr>
        <p:spPr bwMode="auto">
          <a:xfrm>
            <a:off x="4003971" y="4063533"/>
            <a:ext cx="1371600" cy="548640"/>
          </a:xfrm>
          <a:prstGeom prst="rect">
            <a:avLst/>
          </a:prstGeom>
          <a:solidFill>
            <a:schemeClr val="bg1">
              <a:lumMod val="8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err="1">
                <a:ln>
                  <a:noFill/>
                </a:ln>
                <a:solidFill>
                  <a:schemeClr val="tx1"/>
                </a:solidFill>
                <a:effectLst/>
                <a:uLnTx/>
                <a:uFillTx/>
                <a:ea typeface="IBM Plex Sans" charset="0"/>
                <a:cs typeface="IBM Plex Sans" charset="0"/>
              </a:rPr>
              <a:t>kube</a:t>
            </a: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-reserved</a:t>
            </a:r>
          </a:p>
        </p:txBody>
      </p:sp>
      <p:sp>
        <p:nvSpPr>
          <p:cNvPr id="9" name="Rectangle 8">
            <a:extLst>
              <a:ext uri="{FF2B5EF4-FFF2-40B4-BE49-F238E27FC236}">
                <a16:creationId xmlns:a16="http://schemas.microsoft.com/office/drawing/2014/main" id="{36D4627E-833C-4945-A3F1-E1B33DACA913}"/>
              </a:ext>
            </a:extLst>
          </p:cNvPr>
          <p:cNvSpPr/>
          <p:nvPr/>
        </p:nvSpPr>
        <p:spPr bwMode="auto">
          <a:xfrm>
            <a:off x="5375571" y="4063533"/>
            <a:ext cx="1371600" cy="548640"/>
          </a:xfrm>
          <a:prstGeom prst="rect">
            <a:avLst/>
          </a:prstGeom>
          <a:solidFill>
            <a:schemeClr val="bg1">
              <a:lumMod val="65000"/>
            </a:schemeClr>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system-reserved</a:t>
            </a:r>
          </a:p>
        </p:txBody>
      </p:sp>
      <p:sp>
        <p:nvSpPr>
          <p:cNvPr id="10" name="Rectangle 9">
            <a:extLst>
              <a:ext uri="{FF2B5EF4-FFF2-40B4-BE49-F238E27FC236}">
                <a16:creationId xmlns:a16="http://schemas.microsoft.com/office/drawing/2014/main" id="{68E659E2-7253-9A4A-A0AB-AB753B2B2FE2}"/>
              </a:ext>
            </a:extLst>
          </p:cNvPr>
          <p:cNvSpPr/>
          <p:nvPr/>
        </p:nvSpPr>
        <p:spPr bwMode="auto">
          <a:xfrm>
            <a:off x="6747171" y="4063533"/>
            <a:ext cx="1371600" cy="54864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200" b="0" i="0" u="none" strike="noStrike" kern="1200" cap="none" spc="0" normalizeH="0" baseline="0" noProof="0" dirty="0">
                <a:ln>
                  <a:noFill/>
                </a:ln>
                <a:solidFill>
                  <a:schemeClr val="tx1"/>
                </a:solidFill>
                <a:effectLst/>
                <a:uLnTx/>
                <a:uFillTx/>
                <a:ea typeface="IBM Plex Sans" charset="0"/>
                <a:cs typeface="IBM Plex Sans" charset="0"/>
              </a:rPr>
              <a:t>eviction-threshold</a:t>
            </a:r>
          </a:p>
        </p:txBody>
      </p:sp>
      <p:sp>
        <p:nvSpPr>
          <p:cNvPr id="13" name="TextBox 12">
            <a:extLst>
              <a:ext uri="{FF2B5EF4-FFF2-40B4-BE49-F238E27FC236}">
                <a16:creationId xmlns:a16="http://schemas.microsoft.com/office/drawing/2014/main" id="{403E7182-F335-E143-A374-C33A2AA82DD8}"/>
              </a:ext>
            </a:extLst>
          </p:cNvPr>
          <p:cNvSpPr txBox="1"/>
          <p:nvPr/>
        </p:nvSpPr>
        <p:spPr>
          <a:xfrm>
            <a:off x="461010" y="1509672"/>
            <a:ext cx="2610010" cy="1815882"/>
          </a:xfrm>
          <a:prstGeom prst="rect">
            <a:avLst/>
          </a:prstGeom>
          <a:noFill/>
        </p:spPr>
        <p:txBody>
          <a:bodyPr wrap="none" rtlCol="0">
            <a:spAutoFit/>
          </a:bodyPr>
          <a:lstStyle/>
          <a:p>
            <a:pPr algn="l"/>
            <a:r>
              <a:rPr lang="en-US" sz="1400" dirty="0">
                <a:solidFill>
                  <a:schemeClr val="bg1"/>
                </a:solidFill>
                <a:latin typeface="+mn-lt"/>
                <a:ea typeface="IBM Plex Sans" charset="0"/>
                <a:cs typeface="IBM Plex Sans" charset="0"/>
              </a:rPr>
              <a:t>OpenShift Considerations</a:t>
            </a:r>
          </a:p>
          <a:p>
            <a:pPr algn="l"/>
            <a:endParaRPr lang="en-US" sz="1400" dirty="0">
              <a:solidFill>
                <a:schemeClr val="bg1"/>
              </a:solidFill>
              <a:ea typeface="IBM Plex Sans" charset="0"/>
              <a:cs typeface="IBM Plex Sans" charset="0"/>
            </a:endParaRPr>
          </a:p>
          <a:p>
            <a:pPr marL="285750" indent="-285750" algn="l">
              <a:buFont typeface="Arial" panose="020B0604020202020204" pitchFamily="34" charset="0"/>
              <a:buChar char="•"/>
            </a:pPr>
            <a:r>
              <a:rPr lang="en-US" sz="1400" dirty="0">
                <a:solidFill>
                  <a:schemeClr val="bg1"/>
                </a:solidFill>
                <a:latin typeface="+mn-lt"/>
                <a:ea typeface="IBM Plex Sans" charset="0"/>
                <a:cs typeface="IBM Plex Sans" charset="0"/>
              </a:rPr>
              <a:t>Self-Managed?</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Master Nodes</a:t>
            </a:r>
          </a:p>
          <a:p>
            <a:pPr marL="628741" lvl="1" indent="-285750">
              <a:buFont typeface="Arial" panose="020B0604020202020204" pitchFamily="34" charset="0"/>
              <a:buChar char="•"/>
            </a:pPr>
            <a:r>
              <a:rPr lang="en-US" sz="1400" dirty="0">
                <a:solidFill>
                  <a:schemeClr val="bg1"/>
                </a:solidFill>
                <a:latin typeface="+mn-lt"/>
                <a:ea typeface="IBM Plex Sans" charset="0"/>
                <a:cs typeface="IBM Plex Sans" charset="0"/>
              </a:rPr>
              <a:t>Storage Requirements</a:t>
            </a:r>
          </a:p>
          <a:p>
            <a:pPr marL="628741" lvl="1" indent="-285750">
              <a:buFont typeface="Arial" panose="020B0604020202020204" pitchFamily="34" charset="0"/>
              <a:buChar char="•"/>
            </a:pPr>
            <a:endParaRPr lang="en-US" sz="1400" dirty="0">
              <a:solidFill>
                <a:schemeClr val="bg1"/>
              </a:solidFill>
              <a:ea typeface="IBM Plex Sans" charset="0"/>
              <a:cs typeface="IBM Plex Sans" charset="0"/>
            </a:endParaRPr>
          </a:p>
          <a:p>
            <a:pPr marL="285750" indent="-285750">
              <a:buFont typeface="Arial" panose="020B0604020202020204" pitchFamily="34" charset="0"/>
              <a:buChar char="•"/>
            </a:pPr>
            <a:r>
              <a:rPr lang="en-US" sz="1400" dirty="0">
                <a:solidFill>
                  <a:schemeClr val="bg1"/>
                </a:solidFill>
                <a:latin typeface="+mn-lt"/>
                <a:ea typeface="IBM Plex Sans" charset="0"/>
                <a:cs typeface="IBM Plex Sans" charset="0"/>
              </a:rPr>
              <a:t>Node Capacity</a:t>
            </a:r>
          </a:p>
          <a:p>
            <a:pPr marL="628741" lvl="1" indent="-285750">
              <a:buFont typeface="Arial" panose="020B0604020202020204" pitchFamily="34" charset="0"/>
              <a:buChar char="•"/>
            </a:pPr>
            <a:r>
              <a:rPr lang="en-US" sz="1400" dirty="0">
                <a:solidFill>
                  <a:schemeClr val="bg1"/>
                </a:solidFill>
                <a:ea typeface="IBM Plex Sans" charset="0"/>
                <a:cs typeface="IBM Plex Sans" charset="0"/>
              </a:rPr>
              <a:t>Overcommit</a:t>
            </a:r>
            <a:endParaRPr lang="en-US" sz="1400"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783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C406925-B633-9947-96ED-561D4D671EF2}"/>
              </a:ext>
            </a:extLst>
          </p:cNvPr>
          <p:cNvPicPr>
            <a:picLocks noChangeAspect="1"/>
          </p:cNvPicPr>
          <p:nvPr/>
        </p:nvPicPr>
        <p:blipFill>
          <a:blip r:embed="rId3"/>
          <a:stretch>
            <a:fillRect/>
          </a:stretch>
        </p:blipFill>
        <p:spPr>
          <a:xfrm>
            <a:off x="4014822" y="1997275"/>
            <a:ext cx="4775200" cy="2603500"/>
          </a:xfrm>
          <a:prstGeom prst="rect">
            <a:avLst/>
          </a:prstGeom>
        </p:spPr>
      </p:pic>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32425" y="242056"/>
            <a:ext cx="4133088" cy="428244"/>
          </a:xfrm>
        </p:spPr>
        <p:txBody>
          <a:bodyPr/>
          <a:lstStyle/>
          <a:p>
            <a:r>
              <a:rPr lang="en-US" sz="32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23</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232425" y="748482"/>
            <a:ext cx="6235724" cy="585216"/>
          </a:xfrm>
        </p:spPr>
        <p:txBody>
          <a:bodyPr/>
          <a:lstStyle/>
          <a:p>
            <a:pPr>
              <a:buClr>
                <a:schemeClr val="bg1"/>
              </a:buClr>
            </a:pPr>
            <a:r>
              <a:rPr lang="en-US" sz="2400" dirty="0"/>
              <a:t>Cloud Pak for Integration Resource Requirements</a:t>
            </a:r>
          </a:p>
        </p:txBody>
      </p:sp>
      <p:sp>
        <p:nvSpPr>
          <p:cNvPr id="13" name="TextBox 12">
            <a:extLst>
              <a:ext uri="{FF2B5EF4-FFF2-40B4-BE49-F238E27FC236}">
                <a16:creationId xmlns:a16="http://schemas.microsoft.com/office/drawing/2014/main" id="{403E7182-F335-E143-A374-C33A2AA82DD8}"/>
              </a:ext>
            </a:extLst>
          </p:cNvPr>
          <p:cNvSpPr txBox="1"/>
          <p:nvPr/>
        </p:nvSpPr>
        <p:spPr>
          <a:xfrm>
            <a:off x="353978" y="1657305"/>
            <a:ext cx="3233950" cy="585216"/>
          </a:xfrm>
          <a:prstGeom prst="rect">
            <a:avLst/>
          </a:prstGeom>
          <a:noFill/>
        </p:spPr>
        <p:txBody>
          <a:bodyPr wrap="square" rtlCol="0">
            <a:noAutofit/>
          </a:bodyPr>
          <a:lstStyle/>
          <a:p>
            <a:pPr algn="l"/>
            <a:r>
              <a:rPr lang="en-US" sz="1400" dirty="0">
                <a:solidFill>
                  <a:schemeClr val="bg1"/>
                </a:solidFill>
                <a:latin typeface="+mn-lt"/>
                <a:ea typeface="IBM Plex Sans" charset="0"/>
                <a:cs typeface="IBM Plex Sans" charset="0"/>
              </a:rPr>
              <a:t>CP4I Calculator available in Seismic:</a:t>
            </a:r>
            <a:endParaRPr lang="en-US" sz="1400" dirty="0">
              <a:solidFill>
                <a:schemeClr val="bg1"/>
              </a:solidFill>
              <a:ea typeface="IBM Plex Sans" charset="0"/>
              <a:cs typeface="IBM Plex Sans" charset="0"/>
            </a:endParaRPr>
          </a:p>
          <a:p>
            <a:r>
              <a:rPr lang="en-US" sz="1400" dirty="0">
                <a:solidFill>
                  <a:schemeClr val="bg1"/>
                </a:solidFill>
                <a:ea typeface="IBM Plex Sans" charset="0"/>
                <a:cs typeface="IBM Plex Sans" charset="0"/>
                <a:hlinkClick r:id="rId4"/>
              </a:rPr>
              <a:t>https://bit.ly/3rfS1A4</a:t>
            </a:r>
            <a:endParaRPr lang="en-US" sz="1400" dirty="0">
              <a:solidFill>
                <a:schemeClr val="bg1"/>
              </a:solidFill>
              <a:ea typeface="IBM Plex Sans" charset="0"/>
              <a:cs typeface="IBM Plex Sans" charset="0"/>
            </a:endParaRPr>
          </a:p>
        </p:txBody>
      </p:sp>
      <p:pic>
        <p:nvPicPr>
          <p:cNvPr id="5" name="Picture 4">
            <a:extLst>
              <a:ext uri="{FF2B5EF4-FFF2-40B4-BE49-F238E27FC236}">
                <a16:creationId xmlns:a16="http://schemas.microsoft.com/office/drawing/2014/main" id="{DA5846A7-38D7-F340-9F43-BD2E55D11A40}"/>
              </a:ext>
            </a:extLst>
          </p:cNvPr>
          <p:cNvPicPr>
            <a:picLocks noChangeAspect="1"/>
          </p:cNvPicPr>
          <p:nvPr/>
        </p:nvPicPr>
        <p:blipFill>
          <a:blip r:embed="rId5"/>
          <a:stretch>
            <a:fillRect/>
          </a:stretch>
        </p:blipFill>
        <p:spPr>
          <a:xfrm>
            <a:off x="421998" y="2523849"/>
            <a:ext cx="1241431" cy="2244508"/>
          </a:xfrm>
          <a:prstGeom prst="rect">
            <a:avLst/>
          </a:prstGeom>
        </p:spPr>
      </p:pic>
      <p:pic>
        <p:nvPicPr>
          <p:cNvPr id="7" name="Picture 6">
            <a:extLst>
              <a:ext uri="{FF2B5EF4-FFF2-40B4-BE49-F238E27FC236}">
                <a16:creationId xmlns:a16="http://schemas.microsoft.com/office/drawing/2014/main" id="{A855E55E-717E-A54A-A2C2-B90B8D19AFC3}"/>
              </a:ext>
            </a:extLst>
          </p:cNvPr>
          <p:cNvPicPr>
            <a:picLocks noChangeAspect="1"/>
          </p:cNvPicPr>
          <p:nvPr/>
        </p:nvPicPr>
        <p:blipFill>
          <a:blip r:embed="rId6"/>
          <a:stretch>
            <a:fillRect/>
          </a:stretch>
        </p:blipFill>
        <p:spPr>
          <a:xfrm>
            <a:off x="1784528" y="3209797"/>
            <a:ext cx="1803400" cy="635000"/>
          </a:xfrm>
          <a:prstGeom prst="rect">
            <a:avLst/>
          </a:prstGeom>
        </p:spPr>
      </p:pic>
      <p:pic>
        <p:nvPicPr>
          <p:cNvPr id="11" name="Picture 10">
            <a:extLst>
              <a:ext uri="{FF2B5EF4-FFF2-40B4-BE49-F238E27FC236}">
                <a16:creationId xmlns:a16="http://schemas.microsoft.com/office/drawing/2014/main" id="{C2B3A0B6-CDDD-664C-8901-74097B308FE4}"/>
              </a:ext>
            </a:extLst>
          </p:cNvPr>
          <p:cNvPicPr>
            <a:picLocks noChangeAspect="1"/>
          </p:cNvPicPr>
          <p:nvPr/>
        </p:nvPicPr>
        <p:blipFill>
          <a:blip r:embed="rId7"/>
          <a:stretch>
            <a:fillRect/>
          </a:stretch>
        </p:blipFill>
        <p:spPr>
          <a:xfrm>
            <a:off x="4155584" y="2224516"/>
            <a:ext cx="1384300" cy="1574800"/>
          </a:xfrm>
          <a:prstGeom prst="rect">
            <a:avLst/>
          </a:prstGeom>
        </p:spPr>
      </p:pic>
      <p:pic>
        <p:nvPicPr>
          <p:cNvPr id="12" name="Picture 11">
            <a:extLst>
              <a:ext uri="{FF2B5EF4-FFF2-40B4-BE49-F238E27FC236}">
                <a16:creationId xmlns:a16="http://schemas.microsoft.com/office/drawing/2014/main" id="{D94C47C3-67A1-3044-82AB-5A016DA89765}"/>
              </a:ext>
            </a:extLst>
          </p:cNvPr>
          <p:cNvPicPr>
            <a:picLocks noChangeAspect="1"/>
          </p:cNvPicPr>
          <p:nvPr/>
        </p:nvPicPr>
        <p:blipFill>
          <a:blip r:embed="rId8"/>
          <a:stretch>
            <a:fillRect/>
          </a:stretch>
        </p:blipFill>
        <p:spPr>
          <a:xfrm>
            <a:off x="5724128" y="455358"/>
            <a:ext cx="2095500" cy="4140200"/>
          </a:xfrm>
          <a:prstGeom prst="rect">
            <a:avLst/>
          </a:prstGeom>
        </p:spPr>
      </p:pic>
    </p:spTree>
    <p:extLst>
      <p:ext uri="{BB962C8B-B14F-4D97-AF65-F5344CB8AC3E}">
        <p14:creationId xmlns:p14="http://schemas.microsoft.com/office/powerpoint/2010/main" val="167457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11"/>
                                        </p:tgtEl>
                                      </p:cBhvr>
                                    </p:animEffect>
                                    <p:set>
                                      <p:cBhvr>
                                        <p:cTn id="13" dur="1" fill="hold">
                                          <p:stCondLst>
                                            <p:cond delay="499"/>
                                          </p:stCondLst>
                                        </p:cTn>
                                        <p:tgtEl>
                                          <p:spTgt spid="11"/>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3" presetClass="entr" presetSubtype="1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4294967295"/>
          </p:nvPr>
        </p:nvSpPr>
        <p:spPr>
          <a:xfrm>
            <a:off x="610818" y="1323557"/>
            <a:ext cx="1767254" cy="341799"/>
          </a:xfrm>
        </p:spPr>
        <p:txBody>
          <a:bodyPr vert="horz" lIns="118872" tIns="91439" rIns="91439" bIns="91439" rtlCol="0" anchor="t">
            <a:noAutofit/>
          </a:bodyPr>
          <a:lstStyle/>
          <a:p>
            <a:pPr marL="174625" lvl="3" indent="-174625">
              <a:buClr>
                <a:schemeClr val="bg1"/>
              </a:buClr>
              <a:buFont typeface="Arial" panose="020B0604020202020204" pitchFamily="34" charset="0"/>
              <a:buChar char="•"/>
            </a:pPr>
            <a:r>
              <a:rPr lang="en-US" dirty="0">
                <a:solidFill>
                  <a:schemeClr val="bg1"/>
                </a:solidFill>
                <a:latin typeface="Arial" panose="020B0604020202020204" pitchFamily="34" charset="0"/>
              </a:rPr>
              <a:t>An example</a:t>
            </a:r>
          </a:p>
        </p:txBody>
      </p:sp>
      <p:graphicFrame>
        <p:nvGraphicFramePr>
          <p:cNvPr id="6" name="Table 5">
            <a:extLst>
              <a:ext uri="{FF2B5EF4-FFF2-40B4-BE49-F238E27FC236}">
                <a16:creationId xmlns:a16="http://schemas.microsoft.com/office/drawing/2014/main" id="{7FC6DC3E-96A4-1744-9C7B-2AE7F0E38E6B}"/>
              </a:ext>
            </a:extLst>
          </p:cNvPr>
          <p:cNvGraphicFramePr>
            <a:graphicFrameLocks noGrp="1"/>
          </p:cNvGraphicFramePr>
          <p:nvPr/>
        </p:nvGraphicFramePr>
        <p:xfrm>
          <a:off x="4973490" y="1747940"/>
          <a:ext cx="3458763" cy="2408736"/>
        </p:xfrm>
        <a:graphic>
          <a:graphicData uri="http://schemas.openxmlformats.org/drawingml/2006/table">
            <a:tbl>
              <a:tblPr>
                <a:tableStyleId>{5C22544A-7EE6-4342-B048-85BDC9FD1C3A}</a:tableStyleId>
              </a:tblPr>
              <a:tblGrid>
                <a:gridCol w="864926">
                  <a:extLst>
                    <a:ext uri="{9D8B030D-6E8A-4147-A177-3AD203B41FA5}">
                      <a16:colId xmlns:a16="http://schemas.microsoft.com/office/drawing/2014/main" val="2786051639"/>
                    </a:ext>
                  </a:extLst>
                </a:gridCol>
                <a:gridCol w="1202483">
                  <a:extLst>
                    <a:ext uri="{9D8B030D-6E8A-4147-A177-3AD203B41FA5}">
                      <a16:colId xmlns:a16="http://schemas.microsoft.com/office/drawing/2014/main" val="1186598033"/>
                    </a:ext>
                  </a:extLst>
                </a:gridCol>
                <a:gridCol w="755486">
                  <a:extLst>
                    <a:ext uri="{9D8B030D-6E8A-4147-A177-3AD203B41FA5}">
                      <a16:colId xmlns:a16="http://schemas.microsoft.com/office/drawing/2014/main" val="3622132305"/>
                    </a:ext>
                  </a:extLst>
                </a:gridCol>
                <a:gridCol w="635868">
                  <a:extLst>
                    <a:ext uri="{9D8B030D-6E8A-4147-A177-3AD203B41FA5}">
                      <a16:colId xmlns:a16="http://schemas.microsoft.com/office/drawing/2014/main" val="743233236"/>
                    </a:ext>
                  </a:extLst>
                </a:gridCol>
              </a:tblGrid>
              <a:tr h="383958">
                <a:tc>
                  <a:txBody>
                    <a:bodyPr/>
                    <a:lstStyle/>
                    <a:p>
                      <a:pPr algn="ctr" fontAlgn="ctr"/>
                      <a:r>
                        <a:rPr lang="en-US" sz="900" b="0" u="none" strike="noStrike" dirty="0">
                          <a:solidFill>
                            <a:schemeClr val="tx1"/>
                          </a:solidFill>
                          <a:effectLst/>
                        </a:rPr>
                        <a:t>Node</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Services</a:t>
                      </a:r>
                    </a:p>
                  </a:txBody>
                  <a:tcPr marL="7144" marR="7144" marT="7144" marB="0" anchor="ctr"/>
                </a:tc>
                <a:tc>
                  <a:txBody>
                    <a:bodyPr/>
                    <a:lstStyle/>
                    <a:p>
                      <a:pPr algn="ctr" fontAlgn="ctr"/>
                      <a:r>
                        <a:rPr lang="en-US" sz="900" b="0" u="none" strike="noStrike" dirty="0">
                          <a:solidFill>
                            <a:schemeClr val="tx1"/>
                          </a:solidFill>
                          <a:effectLst/>
                        </a:rPr>
                        <a:t>CPU</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u="none" strike="noStrike" dirty="0">
                          <a:solidFill>
                            <a:schemeClr val="tx1"/>
                          </a:solidFill>
                          <a:effectLst/>
                        </a:rPr>
                        <a:t>RAM</a:t>
                      </a:r>
                      <a:endParaRPr lang="en-US" sz="900" b="0" i="0" u="none" strike="noStrike" dirty="0">
                        <a:solidFill>
                          <a:schemeClr val="tx1"/>
                        </a:solidFill>
                        <a:effectLst/>
                        <a:latin typeface="Arial" panose="020B0604020202020204" pitchFamily="34" charset="0"/>
                      </a:endParaRPr>
                    </a:p>
                  </a:txBody>
                  <a:tcPr marL="7144" marR="7144" marT="7144" marB="0" anchor="ctr"/>
                </a:tc>
                <a:extLst>
                  <a:ext uri="{0D108BD9-81ED-4DB2-BD59-A6C34878D82A}">
                    <a16:rowId xmlns:a16="http://schemas.microsoft.com/office/drawing/2014/main" val="2342130154"/>
                  </a:ext>
                </a:extLst>
              </a:tr>
              <a:tr h="337463">
                <a:tc>
                  <a:txBody>
                    <a:bodyPr/>
                    <a:lstStyle/>
                    <a:p>
                      <a:pPr algn="ctr" fontAlgn="ctr"/>
                      <a:r>
                        <a:rPr lang="en-US" sz="900" u="none" strike="noStrike" dirty="0">
                          <a:solidFill>
                            <a:schemeClr val="tx1"/>
                          </a:solidFill>
                          <a:effectLst/>
                        </a:rPr>
                        <a:t>Master (3)</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OCP Master</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8 (3)</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16</a:t>
                      </a:r>
                    </a:p>
                  </a:txBody>
                  <a:tcPr marL="7144" marR="7144" marT="7144" marB="0" anchor="ctr"/>
                </a:tc>
                <a:extLst>
                  <a:ext uri="{0D108BD9-81ED-4DB2-BD59-A6C34878D82A}">
                    <a16:rowId xmlns:a16="http://schemas.microsoft.com/office/drawing/2014/main" val="279770321"/>
                  </a:ext>
                </a:extLst>
              </a:tr>
              <a:tr h="337463">
                <a:tc>
                  <a:txBody>
                    <a:bodyPr/>
                    <a:lstStyle/>
                    <a:p>
                      <a:pPr algn="ctr" fontAlgn="ctr"/>
                      <a:r>
                        <a:rPr lang="en-US" sz="900" u="none" strike="noStrike" dirty="0">
                          <a:solidFill>
                            <a:schemeClr val="tx1"/>
                          </a:solidFill>
                          <a:effectLst/>
                        </a:rPr>
                        <a:t>Worker 1</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Common Services</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8</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32</a:t>
                      </a:r>
                    </a:p>
                  </a:txBody>
                  <a:tcPr marL="7144" marR="7144" marT="7144" marB="0" anchor="ctr"/>
                </a:tc>
                <a:extLst>
                  <a:ext uri="{0D108BD9-81ED-4DB2-BD59-A6C34878D82A}">
                    <a16:rowId xmlns:a16="http://schemas.microsoft.com/office/drawing/2014/main" val="1228974544"/>
                  </a:ext>
                </a:extLst>
              </a:tr>
              <a:tr h="337463">
                <a:tc>
                  <a:txBody>
                    <a:bodyPr/>
                    <a:lstStyle/>
                    <a:p>
                      <a:pPr algn="ctr" fontAlgn="ctr"/>
                      <a:r>
                        <a:rPr lang="en-US" sz="900" u="none" strike="noStrike" dirty="0">
                          <a:solidFill>
                            <a:schemeClr val="tx1"/>
                          </a:solidFill>
                          <a:effectLst/>
                        </a:rPr>
                        <a:t>Worker 3</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Integration workload </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16</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32</a:t>
                      </a:r>
                    </a:p>
                  </a:txBody>
                  <a:tcPr marL="7144" marR="7144" marT="7144" marB="0" anchor="ctr"/>
                </a:tc>
                <a:extLst>
                  <a:ext uri="{0D108BD9-81ED-4DB2-BD59-A6C34878D82A}">
                    <a16:rowId xmlns:a16="http://schemas.microsoft.com/office/drawing/2014/main" val="8423281"/>
                  </a:ext>
                </a:extLst>
              </a:tr>
              <a:tr h="337463">
                <a:tc>
                  <a:txBody>
                    <a:bodyPr/>
                    <a:lstStyle/>
                    <a:p>
                      <a:pPr algn="ctr" fontAlgn="ctr"/>
                      <a:r>
                        <a:rPr lang="en-US" sz="900" u="none" strike="noStrike" dirty="0">
                          <a:solidFill>
                            <a:schemeClr val="tx1"/>
                          </a:solidFill>
                          <a:effectLst/>
                        </a:rPr>
                        <a:t>Worker 4</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marL="0" marR="0" lvl="0" indent="0" algn="ctr" defTabSz="457189"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Arial" panose="020B0604020202020204" pitchFamily="34" charset="0"/>
                        </a:rPr>
                        <a:t>Integration workload </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16</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32</a:t>
                      </a:r>
                    </a:p>
                  </a:txBody>
                  <a:tcPr marL="7144" marR="7144" marT="7144" marB="0" anchor="ctr"/>
                </a:tc>
                <a:extLst>
                  <a:ext uri="{0D108BD9-81ED-4DB2-BD59-A6C34878D82A}">
                    <a16:rowId xmlns:a16="http://schemas.microsoft.com/office/drawing/2014/main" val="800062308"/>
                  </a:ext>
                </a:extLst>
              </a:tr>
              <a:tr h="337463">
                <a:tc>
                  <a:txBody>
                    <a:bodyPr/>
                    <a:lstStyle/>
                    <a:p>
                      <a:pPr algn="ctr" fontAlgn="ctr"/>
                      <a:r>
                        <a:rPr lang="en-US" sz="900" u="none" strike="noStrike" dirty="0">
                          <a:solidFill>
                            <a:schemeClr val="tx1"/>
                          </a:solidFill>
                          <a:effectLst/>
                        </a:rPr>
                        <a:t>Worker 5</a:t>
                      </a: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marL="0" marR="0" lvl="0" indent="0" algn="ctr" defTabSz="457189" rtl="0" eaLnBrk="1" fontAlgn="ctr"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Arial" panose="020B0604020202020204" pitchFamily="34" charset="0"/>
                        </a:rPr>
                        <a:t>Integration workload </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16</a:t>
                      </a: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32</a:t>
                      </a:r>
                    </a:p>
                  </a:txBody>
                  <a:tcPr marL="7144" marR="7144" marT="7144" marB="0" anchor="ctr"/>
                </a:tc>
                <a:extLst>
                  <a:ext uri="{0D108BD9-81ED-4DB2-BD59-A6C34878D82A}">
                    <a16:rowId xmlns:a16="http://schemas.microsoft.com/office/drawing/2014/main" val="1161909369"/>
                  </a:ext>
                </a:extLst>
              </a:tr>
              <a:tr h="337463">
                <a:tc>
                  <a:txBody>
                    <a:bodyPr/>
                    <a:lstStyle/>
                    <a:p>
                      <a:pPr algn="ctr" fontAlgn="ct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endParaRPr lang="en-US" sz="900" b="0" i="0" u="none" strike="noStrike" dirty="0">
                        <a:solidFill>
                          <a:schemeClr val="tx1"/>
                        </a:solidFill>
                        <a:effectLst/>
                        <a:latin typeface="Arial" panose="020B0604020202020204" pitchFamily="34" charset="0"/>
                      </a:endParaRPr>
                    </a:p>
                  </a:txBody>
                  <a:tcPr marL="7144" marR="7144" marT="7144" marB="0" anchor="ctr"/>
                </a:tc>
                <a:tc>
                  <a:txBody>
                    <a:bodyPr/>
                    <a:lstStyle/>
                    <a:p>
                      <a:pPr algn="ctr" fontAlgn="ctr"/>
                      <a:r>
                        <a:rPr lang="en-US" sz="900" b="0" i="0" u="none" strike="noStrike" dirty="0">
                          <a:solidFill>
                            <a:schemeClr val="tx1"/>
                          </a:solidFill>
                          <a:effectLst/>
                          <a:latin typeface="Arial" panose="020B0604020202020204" pitchFamily="34" charset="0"/>
                        </a:rPr>
                        <a:t>80 cores</a:t>
                      </a:r>
                    </a:p>
                  </a:txBody>
                  <a:tcPr marL="7144" marR="7144" marT="7144" marB="0" anchor="ctr"/>
                </a:tc>
                <a:tc>
                  <a:txBody>
                    <a:bodyPr/>
                    <a:lstStyle/>
                    <a:p>
                      <a:pPr algn="ctr" fontAlgn="ctr"/>
                      <a:endParaRPr lang="en-US" sz="900" b="0" i="0" u="none" strike="noStrike" dirty="0">
                        <a:solidFill>
                          <a:schemeClr val="tx1"/>
                        </a:solidFill>
                        <a:effectLst/>
                        <a:latin typeface="Arial" panose="020B0604020202020204" pitchFamily="34" charset="0"/>
                      </a:endParaRPr>
                    </a:p>
                  </a:txBody>
                  <a:tcPr marL="7144" marR="7144" marT="7144" marB="0" anchor="ctr"/>
                </a:tc>
                <a:extLst>
                  <a:ext uri="{0D108BD9-81ED-4DB2-BD59-A6C34878D82A}">
                    <a16:rowId xmlns:a16="http://schemas.microsoft.com/office/drawing/2014/main" val="66487840"/>
                  </a:ext>
                </a:extLst>
              </a:tr>
            </a:tbl>
          </a:graphicData>
        </a:graphic>
      </p:graphicFrame>
      <p:graphicFrame>
        <p:nvGraphicFramePr>
          <p:cNvPr id="7" name="Table 6">
            <a:extLst>
              <a:ext uri="{FF2B5EF4-FFF2-40B4-BE49-F238E27FC236}">
                <a16:creationId xmlns:a16="http://schemas.microsoft.com/office/drawing/2014/main" id="{9030F6F9-7C34-1249-BBA2-08ACA44C6BF4}"/>
              </a:ext>
            </a:extLst>
          </p:cNvPr>
          <p:cNvGraphicFramePr>
            <a:graphicFrameLocks noGrp="1"/>
          </p:cNvGraphicFramePr>
          <p:nvPr/>
        </p:nvGraphicFramePr>
        <p:xfrm>
          <a:off x="655663" y="1747942"/>
          <a:ext cx="3880243" cy="2408737"/>
        </p:xfrm>
        <a:graphic>
          <a:graphicData uri="http://schemas.openxmlformats.org/drawingml/2006/table">
            <a:tbl>
              <a:tblPr>
                <a:tableStyleId>{5C22544A-7EE6-4342-B048-85BDC9FD1C3A}</a:tableStyleId>
              </a:tblPr>
              <a:tblGrid>
                <a:gridCol w="1568582">
                  <a:extLst>
                    <a:ext uri="{9D8B030D-6E8A-4147-A177-3AD203B41FA5}">
                      <a16:colId xmlns:a16="http://schemas.microsoft.com/office/drawing/2014/main" val="2786051639"/>
                    </a:ext>
                  </a:extLst>
                </a:gridCol>
                <a:gridCol w="1273199">
                  <a:extLst>
                    <a:ext uri="{9D8B030D-6E8A-4147-A177-3AD203B41FA5}">
                      <a16:colId xmlns:a16="http://schemas.microsoft.com/office/drawing/2014/main" val="1186598033"/>
                    </a:ext>
                  </a:extLst>
                </a:gridCol>
                <a:gridCol w="1038462">
                  <a:extLst>
                    <a:ext uri="{9D8B030D-6E8A-4147-A177-3AD203B41FA5}">
                      <a16:colId xmlns:a16="http://schemas.microsoft.com/office/drawing/2014/main" val="3622132305"/>
                    </a:ext>
                  </a:extLst>
                </a:gridCol>
              </a:tblGrid>
              <a:tr h="368897">
                <a:tc>
                  <a:txBody>
                    <a:bodyPr/>
                    <a:lstStyle/>
                    <a:p>
                      <a:pPr algn="ctr"/>
                      <a:r>
                        <a:rPr lang="en-US" sz="900" b="0" dirty="0">
                          <a:solidFill>
                            <a:schemeClr val="tx1"/>
                          </a:solidFill>
                        </a:rPr>
                        <a:t>Capabilities</a:t>
                      </a:r>
                    </a:p>
                  </a:txBody>
                  <a:tcPr marL="68580" marR="68580" marT="34290" marB="34290" anchor="ctr"/>
                </a:tc>
                <a:tc>
                  <a:txBody>
                    <a:bodyPr/>
                    <a:lstStyle/>
                    <a:p>
                      <a:pPr algn="ctr"/>
                      <a:r>
                        <a:rPr lang="en-US" sz="900" b="0" dirty="0">
                          <a:solidFill>
                            <a:schemeClr val="tx1"/>
                          </a:solidFill>
                        </a:rPr>
                        <a:t>Non-Prod Total</a:t>
                      </a:r>
                    </a:p>
                  </a:txBody>
                  <a:tcPr marL="68580" marR="68580" marT="34290" marB="34290" anchor="ctr"/>
                </a:tc>
                <a:tc>
                  <a:txBody>
                    <a:bodyPr/>
                    <a:lstStyle/>
                    <a:p>
                      <a:pPr algn="ctr"/>
                      <a:r>
                        <a:rPr lang="en-US" sz="900" b="0" dirty="0">
                          <a:solidFill>
                            <a:schemeClr val="tx1"/>
                          </a:solidFill>
                        </a:rPr>
                        <a:t>Licenses</a:t>
                      </a:r>
                    </a:p>
                  </a:txBody>
                  <a:tcPr marL="68580" marR="68580" marT="34290" marB="34290" anchor="ctr"/>
                </a:tc>
                <a:extLst>
                  <a:ext uri="{0D108BD9-81ED-4DB2-BD59-A6C34878D82A}">
                    <a16:rowId xmlns:a16="http://schemas.microsoft.com/office/drawing/2014/main" val="2342130154"/>
                  </a:ext>
                </a:extLst>
              </a:tr>
              <a:tr h="297236">
                <a:tc>
                  <a:txBody>
                    <a:bodyPr/>
                    <a:lstStyle/>
                    <a:p>
                      <a:pPr algn="ctr"/>
                      <a:r>
                        <a:rPr lang="en-US" sz="900" dirty="0">
                          <a:solidFill>
                            <a:schemeClr val="tx1"/>
                          </a:solidFill>
                        </a:rPr>
                        <a:t>ACE</a:t>
                      </a:r>
                    </a:p>
                  </a:txBody>
                  <a:tcPr marL="68580" marR="68580" marT="34290" marB="34290" anchor="ctr"/>
                </a:tc>
                <a:tc>
                  <a:txBody>
                    <a:bodyPr/>
                    <a:lstStyle/>
                    <a:p>
                      <a:pPr algn="ctr"/>
                      <a:r>
                        <a:rPr lang="en-US" sz="900" dirty="0">
                          <a:solidFill>
                            <a:schemeClr val="tx1"/>
                          </a:solidFill>
                        </a:rPr>
                        <a:t>4 cores</a:t>
                      </a:r>
                    </a:p>
                  </a:txBody>
                  <a:tcPr marL="68580" marR="68580" marT="34290" marB="34290" anchor="ctr"/>
                </a:tc>
                <a:tc>
                  <a:txBody>
                    <a:bodyPr/>
                    <a:lstStyle/>
                    <a:p>
                      <a:pPr algn="ctr"/>
                      <a:r>
                        <a:rPr lang="en-US" sz="900" dirty="0">
                          <a:solidFill>
                            <a:schemeClr val="tx1"/>
                          </a:solidFill>
                        </a:rPr>
                        <a:t>6</a:t>
                      </a:r>
                    </a:p>
                  </a:txBody>
                  <a:tcPr marL="68580" marR="68580" marT="34290" marB="34290" anchor="ctr"/>
                </a:tc>
                <a:extLst>
                  <a:ext uri="{0D108BD9-81ED-4DB2-BD59-A6C34878D82A}">
                    <a16:rowId xmlns:a16="http://schemas.microsoft.com/office/drawing/2014/main" val="279770321"/>
                  </a:ext>
                </a:extLst>
              </a:tr>
              <a:tr h="300449">
                <a:tc>
                  <a:txBody>
                    <a:bodyPr/>
                    <a:lstStyle/>
                    <a:p>
                      <a:pPr algn="ctr"/>
                      <a:r>
                        <a:rPr lang="en-US" sz="900" dirty="0">
                          <a:solidFill>
                            <a:schemeClr val="tx1"/>
                          </a:solidFill>
                        </a:rPr>
                        <a:t>APIC</a:t>
                      </a:r>
                    </a:p>
                  </a:txBody>
                  <a:tcPr marL="68580" marR="68580" marT="34290" marB="34290" anchor="ctr"/>
                </a:tc>
                <a:tc>
                  <a:txBody>
                    <a:bodyPr/>
                    <a:lstStyle/>
                    <a:p>
                      <a:pPr algn="ctr"/>
                      <a:r>
                        <a:rPr lang="en-US" sz="900" dirty="0">
                          <a:solidFill>
                            <a:schemeClr val="tx1"/>
                          </a:solidFill>
                        </a:rPr>
                        <a:t>16 cores</a:t>
                      </a:r>
                    </a:p>
                  </a:txBody>
                  <a:tcPr marL="68580" marR="68580" marT="34290" marB="34290" anchor="ctr"/>
                </a:tc>
                <a:tc>
                  <a:txBody>
                    <a:bodyPr/>
                    <a:lstStyle/>
                    <a:p>
                      <a:pPr algn="ctr"/>
                      <a:r>
                        <a:rPr lang="en-US" sz="900" dirty="0">
                          <a:solidFill>
                            <a:schemeClr val="tx1"/>
                          </a:solidFill>
                        </a:rPr>
                        <a:t>8</a:t>
                      </a:r>
                    </a:p>
                  </a:txBody>
                  <a:tcPr marL="68580" marR="68580" marT="34290" marB="34290" anchor="ctr"/>
                </a:tc>
                <a:extLst>
                  <a:ext uri="{0D108BD9-81ED-4DB2-BD59-A6C34878D82A}">
                    <a16:rowId xmlns:a16="http://schemas.microsoft.com/office/drawing/2014/main" val="1228974544"/>
                  </a:ext>
                </a:extLst>
              </a:tr>
              <a:tr h="300449">
                <a:tc>
                  <a:txBody>
                    <a:bodyPr/>
                    <a:lstStyle/>
                    <a:p>
                      <a:pPr algn="ctr"/>
                      <a:r>
                        <a:rPr lang="en-US" sz="900" dirty="0">
                          <a:solidFill>
                            <a:schemeClr val="tx1"/>
                          </a:solidFill>
                        </a:rPr>
                        <a:t>MQ</a:t>
                      </a:r>
                    </a:p>
                  </a:txBody>
                  <a:tcPr marL="68580" marR="68580" marT="34290" marB="34290" anchor="ctr"/>
                </a:tc>
                <a:tc>
                  <a:txBody>
                    <a:bodyPr/>
                    <a:lstStyle/>
                    <a:p>
                      <a:pPr algn="ctr"/>
                      <a:r>
                        <a:rPr lang="en-US" sz="900" dirty="0">
                          <a:solidFill>
                            <a:schemeClr val="tx1"/>
                          </a:solidFill>
                        </a:rPr>
                        <a:t>4 cores</a:t>
                      </a:r>
                    </a:p>
                  </a:txBody>
                  <a:tcPr marL="68580" marR="68580" marT="34290" marB="34290" anchor="ctr"/>
                </a:tc>
                <a:tc>
                  <a:txBody>
                    <a:bodyPr/>
                    <a:lstStyle/>
                    <a:p>
                      <a:pPr algn="ctr"/>
                      <a:r>
                        <a:rPr lang="en-US" sz="900" dirty="0">
                          <a:solidFill>
                            <a:schemeClr val="tx1"/>
                          </a:solidFill>
                        </a:rPr>
                        <a:t>1</a:t>
                      </a:r>
                    </a:p>
                  </a:txBody>
                  <a:tcPr marL="68580" marR="68580" marT="34290" marB="34290" anchor="ctr"/>
                </a:tc>
                <a:extLst>
                  <a:ext uri="{0D108BD9-81ED-4DB2-BD59-A6C34878D82A}">
                    <a16:rowId xmlns:a16="http://schemas.microsoft.com/office/drawing/2014/main" val="8423281"/>
                  </a:ext>
                </a:extLst>
              </a:tr>
              <a:tr h="300449">
                <a:tc>
                  <a:txBody>
                    <a:bodyPr/>
                    <a:lstStyle/>
                    <a:p>
                      <a:pPr algn="ctr"/>
                      <a:r>
                        <a:rPr lang="en-US" sz="900" dirty="0">
                          <a:solidFill>
                            <a:schemeClr val="tx1"/>
                          </a:solidFill>
                        </a:rPr>
                        <a:t>Event Streams</a:t>
                      </a:r>
                    </a:p>
                  </a:txBody>
                  <a:tcPr marL="68580" marR="68580" marT="34290" marB="34290" anchor="ctr"/>
                </a:tc>
                <a:tc>
                  <a:txBody>
                    <a:bodyPr/>
                    <a:lstStyle/>
                    <a:p>
                      <a:pPr algn="ctr"/>
                      <a:r>
                        <a:rPr lang="en-US" sz="900" dirty="0">
                          <a:solidFill>
                            <a:schemeClr val="tx1"/>
                          </a:solidFill>
                        </a:rPr>
                        <a:t>16.2 cores</a:t>
                      </a:r>
                    </a:p>
                  </a:txBody>
                  <a:tcPr marL="68580" marR="68580" marT="34290" marB="34290" anchor="ctr"/>
                </a:tc>
                <a:tc>
                  <a:txBody>
                    <a:bodyPr/>
                    <a:lstStyle/>
                    <a:p>
                      <a:pPr algn="ctr"/>
                      <a:r>
                        <a:rPr lang="en-US" sz="900" dirty="0">
                          <a:solidFill>
                            <a:schemeClr val="tx1"/>
                          </a:solidFill>
                        </a:rPr>
                        <a:t>9</a:t>
                      </a:r>
                    </a:p>
                  </a:txBody>
                  <a:tcPr marL="68580" marR="68580" marT="34290" marB="34290" anchor="ctr"/>
                </a:tc>
                <a:extLst>
                  <a:ext uri="{0D108BD9-81ED-4DB2-BD59-A6C34878D82A}">
                    <a16:rowId xmlns:a16="http://schemas.microsoft.com/office/drawing/2014/main" val="800062308"/>
                  </a:ext>
                </a:extLst>
              </a:tr>
              <a:tr h="300449">
                <a:tc>
                  <a:txBody>
                    <a:bodyPr/>
                    <a:lstStyle/>
                    <a:p>
                      <a:pPr algn="ctr"/>
                      <a:r>
                        <a:rPr lang="en-US" sz="900" dirty="0">
                          <a:solidFill>
                            <a:schemeClr val="tx1"/>
                          </a:solidFill>
                        </a:rPr>
                        <a:t>Platform Navigator</a:t>
                      </a:r>
                    </a:p>
                  </a:txBody>
                  <a:tcPr marL="68580" marR="68580" marT="34290" marB="34290" anchor="ctr"/>
                </a:tc>
                <a:tc>
                  <a:txBody>
                    <a:bodyPr/>
                    <a:lstStyle/>
                    <a:p>
                      <a:pPr algn="ctr"/>
                      <a:r>
                        <a:rPr lang="en-US" sz="900" dirty="0">
                          <a:solidFill>
                            <a:schemeClr val="tx1"/>
                          </a:solidFill>
                        </a:rPr>
                        <a:t>0.25 cores</a:t>
                      </a:r>
                    </a:p>
                  </a:txBody>
                  <a:tcPr marL="68580" marR="68580" marT="34290" marB="34290" anchor="ctr"/>
                </a:tc>
                <a:tc>
                  <a:txBody>
                    <a:bodyPr/>
                    <a:lstStyle/>
                    <a:p>
                      <a:pPr algn="ctr"/>
                      <a:r>
                        <a:rPr lang="en-US" sz="900" dirty="0">
                          <a:solidFill>
                            <a:schemeClr val="tx1"/>
                          </a:solidFill>
                        </a:rPr>
                        <a:t>-</a:t>
                      </a:r>
                    </a:p>
                  </a:txBody>
                  <a:tcPr marL="68580" marR="68580" marT="34290" marB="34290" anchor="ctr"/>
                </a:tc>
                <a:extLst>
                  <a:ext uri="{0D108BD9-81ED-4DB2-BD59-A6C34878D82A}">
                    <a16:rowId xmlns:a16="http://schemas.microsoft.com/office/drawing/2014/main" val="1161909369"/>
                  </a:ext>
                </a:extLst>
              </a:tr>
              <a:tr h="540808">
                <a:tc>
                  <a:txBody>
                    <a:bodyPr/>
                    <a:lstStyle/>
                    <a:p>
                      <a:pPr algn="ctr"/>
                      <a:r>
                        <a:rPr lang="en-US" sz="900" dirty="0">
                          <a:solidFill>
                            <a:schemeClr val="tx1"/>
                          </a:solidFill>
                        </a:rPr>
                        <a:t>Cores and Licenses Needed</a:t>
                      </a:r>
                    </a:p>
                  </a:txBody>
                  <a:tcPr marL="68580" marR="68580" marT="34290" marB="34290" anchor="ctr"/>
                </a:tc>
                <a:tc>
                  <a:txBody>
                    <a:bodyPr/>
                    <a:lstStyle/>
                    <a:p>
                      <a:pPr algn="ctr"/>
                      <a:r>
                        <a:rPr lang="en-US" sz="900" dirty="0">
                          <a:solidFill>
                            <a:schemeClr val="tx1"/>
                          </a:solidFill>
                        </a:rPr>
                        <a:t>48.2 cores</a:t>
                      </a:r>
                      <a:endParaRPr lang="en-US" sz="900" b="1" dirty="0">
                        <a:solidFill>
                          <a:schemeClr val="tx1"/>
                        </a:solidFill>
                      </a:endParaRPr>
                    </a:p>
                  </a:txBody>
                  <a:tcPr marL="68580" marR="68580" marT="34290" marB="34290" anchor="ctr"/>
                </a:tc>
                <a:tc>
                  <a:txBody>
                    <a:bodyPr/>
                    <a:lstStyle/>
                    <a:p>
                      <a:pPr algn="ctr"/>
                      <a:r>
                        <a:rPr lang="en-US" sz="900" dirty="0">
                          <a:solidFill>
                            <a:schemeClr val="tx1"/>
                          </a:solidFill>
                        </a:rPr>
                        <a:t>24 VPCs</a:t>
                      </a:r>
                      <a:endParaRPr lang="en-US" sz="900" b="1" dirty="0">
                        <a:solidFill>
                          <a:schemeClr val="tx1"/>
                        </a:solidFill>
                      </a:endParaRPr>
                    </a:p>
                  </a:txBody>
                  <a:tcPr marL="68580" marR="68580" marT="34290" marB="34290" anchor="ctr"/>
                </a:tc>
                <a:extLst>
                  <a:ext uri="{0D108BD9-81ED-4DB2-BD59-A6C34878D82A}">
                    <a16:rowId xmlns:a16="http://schemas.microsoft.com/office/drawing/2014/main" val="66487840"/>
                  </a:ext>
                </a:extLst>
              </a:tr>
            </a:tbl>
          </a:graphicData>
        </a:graphic>
      </p:graphicFrame>
      <p:sp>
        <p:nvSpPr>
          <p:cNvPr id="8" name="Footer Placeholder">
            <a:extLst>
              <a:ext uri="{FF2B5EF4-FFF2-40B4-BE49-F238E27FC236}">
                <a16:creationId xmlns:a16="http://schemas.microsoft.com/office/drawing/2014/main" id="{0AF4A7EB-EE73-4BD1-B937-804C81CAF4D4}"/>
              </a:ext>
            </a:extLst>
          </p:cNvPr>
          <p:cNvSpPr txBox="1">
            <a:spLocks/>
          </p:cNvSpPr>
          <p:nvPr/>
        </p:nvSpPr>
        <p:spPr>
          <a:xfrm>
            <a:off x="228667" y="4787901"/>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defTabSz="685975"/>
            <a:r>
              <a:rPr lang="en-US">
                <a:solidFill>
                  <a:srgbClr val="FFFFFF"/>
                </a:solidFill>
                <a:latin typeface="Arial" panose="020B0604020202020204"/>
              </a:rPr>
              <a:t>Integration Playbook/ February 2021/ © 2021 IBM Corporation</a:t>
            </a:r>
            <a:endParaRPr lang="en-US" dirty="0">
              <a:solidFill>
                <a:srgbClr val="FFFFFF"/>
              </a:solidFill>
              <a:latin typeface="Arial" panose="020B0604020202020204"/>
            </a:endParaRPr>
          </a:p>
        </p:txBody>
      </p:sp>
      <p:sp>
        <p:nvSpPr>
          <p:cNvPr id="9" name="Title 1">
            <a:extLst>
              <a:ext uri="{FF2B5EF4-FFF2-40B4-BE49-F238E27FC236}">
                <a16:creationId xmlns:a16="http://schemas.microsoft.com/office/drawing/2014/main" id="{6FD55BD9-8614-874D-B645-02B18E2DA3F6}"/>
              </a:ext>
            </a:extLst>
          </p:cNvPr>
          <p:cNvSpPr txBox="1">
            <a:spLocks/>
          </p:cNvSpPr>
          <p:nvPr/>
        </p:nvSpPr>
        <p:spPr>
          <a:xfrm>
            <a:off x="317327" y="142408"/>
            <a:ext cx="7667245" cy="97431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378"/>
            <a:r>
              <a:rPr lang="en-US" sz="2400" kern="0" dirty="0">
                <a:solidFill>
                  <a:srgbClr val="FFFFFF"/>
                </a:solidFill>
                <a:latin typeface="Arial" panose="020B0604020202020204"/>
              </a:rPr>
              <a:t>Inhibitor #2</a:t>
            </a:r>
          </a:p>
          <a:p>
            <a:pPr defTabSz="914378"/>
            <a:r>
              <a:rPr lang="en-US" sz="2400" kern="0" dirty="0">
                <a:solidFill>
                  <a:srgbClr val="FFFFFF"/>
                </a:solidFill>
                <a:latin typeface="Arial" panose="020B0604020202020204"/>
              </a:rPr>
              <a:t>Deployment Architecture</a:t>
            </a:r>
          </a:p>
          <a:p>
            <a:pPr defTabSz="914378"/>
            <a:r>
              <a:rPr lang="en-US" sz="1400" kern="0" dirty="0">
                <a:solidFill>
                  <a:srgbClr val="FFFFFF"/>
                </a:solidFill>
                <a:latin typeface="Arial" panose="020B0604020202020204"/>
              </a:rPr>
              <a:t>From Sizing to Deployment</a:t>
            </a:r>
          </a:p>
        </p:txBody>
      </p:sp>
    </p:spTree>
    <p:extLst>
      <p:ext uri="{BB962C8B-B14F-4D97-AF65-F5344CB8AC3E}">
        <p14:creationId xmlns:p14="http://schemas.microsoft.com/office/powerpoint/2010/main" val="3604297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pPr defTabSz="685966"/>
            <a:fld id="{59395FB3-9C97-154F-86B2-7E381B951268}" type="slidenum">
              <a:rPr lang="en-US">
                <a:solidFill>
                  <a:srgbClr val="FFFFFF"/>
                </a:solidFill>
                <a:latin typeface="Arial" panose="020B0604020202020204"/>
              </a:rPr>
              <a:pPr defTabSz="685966"/>
              <a:t>25</a:t>
            </a:fld>
            <a:endParaRPr lang="en-US" dirty="0">
              <a:solidFill>
                <a:srgbClr val="FFFFFF"/>
              </a:solidFill>
              <a:latin typeface="Arial" panose="020B0604020202020204"/>
            </a:endParaRPr>
          </a:p>
        </p:txBody>
      </p:sp>
      <p:sp>
        <p:nvSpPr>
          <p:cNvPr id="6" name="Title 1">
            <a:extLst>
              <a:ext uri="{FF2B5EF4-FFF2-40B4-BE49-F238E27FC236}">
                <a16:creationId xmlns:a16="http://schemas.microsoft.com/office/drawing/2014/main" id="{2EEA8C0B-29B8-6E42-896B-7D55263C2D81}"/>
              </a:ext>
            </a:extLst>
          </p:cNvPr>
          <p:cNvSpPr txBox="1">
            <a:spLocks/>
          </p:cNvSpPr>
          <p:nvPr/>
        </p:nvSpPr>
        <p:spPr>
          <a:xfrm>
            <a:off x="484380" y="652127"/>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378"/>
            <a:r>
              <a:rPr lang="en-US" sz="2400" kern="0" dirty="0">
                <a:solidFill>
                  <a:srgbClr val="FFFFFF"/>
                </a:solidFill>
                <a:latin typeface="Arial" panose="020B0604020202020204"/>
              </a:rPr>
              <a:t>Inhibitor #2</a:t>
            </a:r>
          </a:p>
          <a:p>
            <a:pPr defTabSz="914378"/>
            <a:r>
              <a:rPr lang="en-US" sz="2400" kern="0" dirty="0">
                <a:solidFill>
                  <a:srgbClr val="FFFFFF"/>
                </a:solidFill>
                <a:latin typeface="Arial" panose="020B0604020202020204"/>
              </a:rPr>
              <a:t>Deployment Architecture</a:t>
            </a:r>
          </a:p>
        </p:txBody>
      </p:sp>
      <p:sp>
        <p:nvSpPr>
          <p:cNvPr id="7" name="Text Placeholder 3">
            <a:extLst>
              <a:ext uri="{FF2B5EF4-FFF2-40B4-BE49-F238E27FC236}">
                <a16:creationId xmlns:a16="http://schemas.microsoft.com/office/drawing/2014/main" id="{FA2EEE0F-C2A9-1440-9A11-78E4A5DB98CE}"/>
              </a:ext>
            </a:extLst>
          </p:cNvPr>
          <p:cNvSpPr txBox="1">
            <a:spLocks/>
          </p:cNvSpPr>
          <p:nvPr/>
        </p:nvSpPr>
        <p:spPr>
          <a:xfrm>
            <a:off x="484380" y="1797724"/>
            <a:ext cx="7033043" cy="227932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892" indent="-342892" defTabSz="914378">
              <a:buClr>
                <a:srgbClr val="FFFFFF"/>
              </a:buClr>
              <a:buFont typeface="Arial" panose="020B0604020202020204" pitchFamily="34" charset="0"/>
              <a:buChar char="•"/>
            </a:pPr>
            <a:r>
              <a:rPr lang="en-US" dirty="0">
                <a:solidFill>
                  <a:srgbClr val="FFFFFF"/>
                </a:solidFill>
                <a:latin typeface="Arial" panose="020B0604020202020204"/>
              </a:rPr>
              <a:t>Install Infra architecture (vSphere, bare metal, Cloud)</a:t>
            </a:r>
          </a:p>
          <a:p>
            <a:pPr marL="342892" indent="-342892" defTabSz="914378">
              <a:buClr>
                <a:srgbClr val="FFFFFF"/>
              </a:buClr>
              <a:buFont typeface="Arial" panose="020B0604020202020204" pitchFamily="34" charset="0"/>
              <a:buChar char="•"/>
            </a:pPr>
            <a:r>
              <a:rPr lang="en-US" dirty="0">
                <a:solidFill>
                  <a:srgbClr val="FFFFFF"/>
                </a:solidFill>
                <a:latin typeface="Arial" panose="020B0604020202020204"/>
              </a:rPr>
              <a:t>OpenShift install (Installer provisioned, User provisioned, Air gapped, Online)</a:t>
            </a:r>
          </a:p>
          <a:p>
            <a:pPr marL="342892" indent="-342892" defTabSz="914378">
              <a:buClr>
                <a:srgbClr val="FFFFFF"/>
              </a:buClr>
              <a:buFont typeface="Arial" panose="020B0604020202020204" pitchFamily="34" charset="0"/>
              <a:buChar char="•"/>
            </a:pPr>
            <a:r>
              <a:rPr lang="en-US" dirty="0">
                <a:solidFill>
                  <a:srgbClr val="FFFFFF"/>
                </a:solidFill>
                <a:latin typeface="Arial" panose="020B0604020202020204"/>
              </a:rPr>
              <a:t>High availability - OpenShift and Integration workload</a:t>
            </a:r>
          </a:p>
          <a:p>
            <a:pPr marL="342892" indent="-342892" defTabSz="914378">
              <a:buClr>
                <a:srgbClr val="FFFFFF"/>
              </a:buClr>
              <a:buFont typeface="Arial" panose="020B0604020202020204" pitchFamily="34" charset="0"/>
              <a:buChar char="•"/>
            </a:pPr>
            <a:r>
              <a:rPr lang="en-US" dirty="0">
                <a:solidFill>
                  <a:srgbClr val="FFFFFF"/>
                </a:solidFill>
                <a:latin typeface="Arial" panose="020B0604020202020204"/>
              </a:rPr>
              <a:t>Cloud Pak for Integration  2020.4.1 301 Level Deck </a:t>
            </a:r>
          </a:p>
          <a:p>
            <a:pPr marL="454922" lvl="3" indent="0" defTabSz="914378">
              <a:buClr>
                <a:srgbClr val="FFFFFF"/>
              </a:buClr>
              <a:buNone/>
            </a:pPr>
            <a:r>
              <a:rPr lang="en-US" dirty="0">
                <a:hlinkClick r:id="rId3"/>
              </a:rPr>
              <a:t>https://ibm.box.com/s/bfhrxr1lsxdpphibsf4odhj6i4caa80</a:t>
            </a:r>
            <a:r>
              <a:rPr lang="en-US" dirty="0">
                <a:hlinkClick r:id="rId3"/>
              </a:rPr>
              <a:t>p</a:t>
            </a:r>
            <a:endParaRPr lang="en-US" dirty="0"/>
          </a:p>
        </p:txBody>
      </p:sp>
    </p:spTree>
    <p:extLst>
      <p:ext uri="{BB962C8B-B14F-4D97-AF65-F5344CB8AC3E}">
        <p14:creationId xmlns:p14="http://schemas.microsoft.com/office/powerpoint/2010/main" val="179808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26</a:t>
            </a:fld>
            <a:endParaRPr lang="en-US" dirty="0"/>
          </a:p>
        </p:txBody>
      </p:sp>
      <p:sp>
        <p:nvSpPr>
          <p:cNvPr id="6" name="Title 1">
            <a:extLst>
              <a:ext uri="{FF2B5EF4-FFF2-40B4-BE49-F238E27FC236}">
                <a16:creationId xmlns:a16="http://schemas.microsoft.com/office/drawing/2014/main" id="{2F0B6CAD-A33E-594B-BDEB-1BE2D866133F}"/>
              </a:ext>
            </a:extLst>
          </p:cNvPr>
          <p:cNvSpPr txBox="1">
            <a:spLocks/>
          </p:cNvSpPr>
          <p:nvPr/>
        </p:nvSpPr>
        <p:spPr>
          <a:xfrm>
            <a:off x="167855" y="201954"/>
            <a:ext cx="4553614" cy="92333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#3</a:t>
            </a:r>
          </a:p>
          <a:p>
            <a:pPr defTabSz="914400"/>
            <a:r>
              <a:rPr lang="en-US" sz="1400" kern="0" dirty="0"/>
              <a:t>Storage for Cloud Pak for Integration</a:t>
            </a:r>
          </a:p>
          <a:p>
            <a:pPr defTabSz="914400"/>
            <a:r>
              <a:rPr lang="en-US" sz="1400" kern="0" dirty="0"/>
              <a:t>Remediation Options</a:t>
            </a:r>
          </a:p>
        </p:txBody>
      </p:sp>
      <p:sp>
        <p:nvSpPr>
          <p:cNvPr id="4" name="TextBox 3">
            <a:extLst>
              <a:ext uri="{FF2B5EF4-FFF2-40B4-BE49-F238E27FC236}">
                <a16:creationId xmlns:a16="http://schemas.microsoft.com/office/drawing/2014/main" id="{B506D08F-4263-3549-89C9-A839D3601BF1}"/>
              </a:ext>
            </a:extLst>
          </p:cNvPr>
          <p:cNvSpPr txBox="1"/>
          <p:nvPr/>
        </p:nvSpPr>
        <p:spPr>
          <a:xfrm>
            <a:off x="719683" y="1125284"/>
            <a:ext cx="2446121" cy="769441"/>
          </a:xfrm>
          <a:prstGeom prst="rect">
            <a:avLst/>
          </a:prstGeom>
          <a:noFill/>
        </p:spPr>
        <p:txBody>
          <a:bodyPr wrap="square" rtlCol="0">
            <a:spAutoFit/>
          </a:bodyPr>
          <a:lstStyle/>
          <a:p>
            <a:pPr algn="l"/>
            <a:r>
              <a:rPr lang="en-US" sz="1400" b="1" dirty="0">
                <a:solidFill>
                  <a:schemeClr val="bg1"/>
                </a:solidFill>
                <a:latin typeface="+mn-lt"/>
                <a:ea typeface="IBM Plex Sans" charset="0"/>
                <a:cs typeface="IBM Plex Sans" charset="0"/>
              </a:rPr>
              <a:t>Underlying Problem</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Ephemeral vs Persistent Storage </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Infra Tier &amp; Application Tier Data Requirements</a:t>
            </a:r>
          </a:p>
        </p:txBody>
      </p:sp>
      <p:sp>
        <p:nvSpPr>
          <p:cNvPr id="8" name="TextBox 7">
            <a:extLst>
              <a:ext uri="{FF2B5EF4-FFF2-40B4-BE49-F238E27FC236}">
                <a16:creationId xmlns:a16="http://schemas.microsoft.com/office/drawing/2014/main" id="{D2E4AA8C-8AE4-0041-AD0F-1ADE29EFE0CA}"/>
              </a:ext>
            </a:extLst>
          </p:cNvPr>
          <p:cNvSpPr txBox="1"/>
          <p:nvPr/>
        </p:nvSpPr>
        <p:spPr>
          <a:xfrm>
            <a:off x="3462649" y="1164253"/>
            <a:ext cx="1718897" cy="923330"/>
          </a:xfrm>
          <a:prstGeom prst="rect">
            <a:avLst/>
          </a:prstGeom>
          <a:noFill/>
        </p:spPr>
        <p:txBody>
          <a:bodyPr wrap="square" rtlCol="0">
            <a:spAutoFit/>
          </a:bodyPr>
          <a:lstStyle/>
          <a:p>
            <a:pPr algn="l"/>
            <a:r>
              <a:rPr lang="en-US" sz="1400" b="1" dirty="0">
                <a:solidFill>
                  <a:schemeClr val="bg1"/>
                </a:solidFill>
                <a:latin typeface="+mn-lt"/>
                <a:ea typeface="IBM Plex Sans" charset="0"/>
                <a:cs typeface="IBM Plex Sans" charset="0"/>
              </a:rPr>
              <a:t>Root Causes</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Oversite</a:t>
            </a:r>
          </a:p>
          <a:p>
            <a:pPr marL="122238" indent="-122238" algn="l">
              <a:buFont typeface="Arial" panose="020B0604020202020204" pitchFamily="34" charset="0"/>
              <a:buChar char="•"/>
            </a:pPr>
            <a:r>
              <a:rPr lang="en-US" sz="1000" dirty="0">
                <a:solidFill>
                  <a:schemeClr val="bg1"/>
                </a:solidFill>
                <a:ea typeface="IBM Plex Sans" charset="0"/>
                <a:cs typeface="IBM Plex Sans" charset="0"/>
              </a:rPr>
              <a:t>Additional Cost</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Sales Team Dynamics</a:t>
            </a:r>
          </a:p>
          <a:p>
            <a:pPr marL="122238" indent="-122238" algn="l">
              <a:buFont typeface="Arial" panose="020B0604020202020204" pitchFamily="34" charset="0"/>
              <a:buChar char="•"/>
            </a:pPr>
            <a:r>
              <a:rPr lang="en-US" sz="1000" dirty="0">
                <a:solidFill>
                  <a:schemeClr val="bg1"/>
                </a:solidFill>
                <a:ea typeface="IBM Plex Sans" charset="0"/>
                <a:cs typeface="IBM Plex Sans" charset="0"/>
              </a:rPr>
              <a:t>Increased Complexity</a:t>
            </a:r>
            <a:endParaRPr lang="en-US" sz="1000" dirty="0">
              <a:solidFill>
                <a:schemeClr val="bg1"/>
              </a:solidFill>
              <a:latin typeface="+mn-lt"/>
              <a:ea typeface="IBM Plex Sans" charset="0"/>
              <a:cs typeface="IBM Plex Sans" charset="0"/>
            </a:endParaRPr>
          </a:p>
        </p:txBody>
      </p:sp>
      <p:sp>
        <p:nvSpPr>
          <p:cNvPr id="10" name="TextBox 9">
            <a:extLst>
              <a:ext uri="{FF2B5EF4-FFF2-40B4-BE49-F238E27FC236}">
                <a16:creationId xmlns:a16="http://schemas.microsoft.com/office/drawing/2014/main" id="{B51F0DF6-1044-E848-B905-742D149D67A9}"/>
              </a:ext>
            </a:extLst>
          </p:cNvPr>
          <p:cNvSpPr txBox="1"/>
          <p:nvPr/>
        </p:nvSpPr>
        <p:spPr>
          <a:xfrm>
            <a:off x="184229" y="3126940"/>
            <a:ext cx="3517779" cy="1384995"/>
          </a:xfrm>
          <a:prstGeom prst="rect">
            <a:avLst/>
          </a:prstGeom>
          <a:noFill/>
        </p:spPr>
        <p:txBody>
          <a:bodyPr wrap="square" rtlCol="0">
            <a:spAutoFit/>
          </a:bodyPr>
          <a:lstStyle/>
          <a:p>
            <a:pPr algn="l"/>
            <a:r>
              <a:rPr lang="en-US" sz="1400" b="1" dirty="0">
                <a:solidFill>
                  <a:schemeClr val="bg1"/>
                </a:solidFill>
                <a:latin typeface="+mn-lt"/>
                <a:ea typeface="IBM Plex Sans" charset="0"/>
                <a:cs typeface="IBM Plex Sans" charset="0"/>
              </a:rPr>
              <a:t>Storage Recommendations &amp; Guidance</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Engage your IBM Storage Team</a:t>
            </a:r>
          </a:p>
          <a:p>
            <a:pPr marL="122238" indent="-122238" algn="l">
              <a:buFont typeface="Arial" panose="020B0604020202020204" pitchFamily="34" charset="0"/>
              <a:buChar char="•"/>
            </a:pPr>
            <a:r>
              <a:rPr lang="en-US" sz="1000" dirty="0">
                <a:solidFill>
                  <a:schemeClr val="bg1"/>
                </a:solidFill>
                <a:latin typeface="+mn-lt"/>
                <a:ea typeface="IBM Plex Sans" charset="0"/>
                <a:cs typeface="IBM Plex Sans" charset="0"/>
              </a:rPr>
              <a:t>Secure the Data Foundation</a:t>
            </a:r>
          </a:p>
          <a:p>
            <a:pPr marL="463550" lvl="1" indent="-120650">
              <a:buFont typeface="Arial" panose="020B0604020202020204" pitchFamily="34" charset="0"/>
              <a:buChar char="•"/>
            </a:pPr>
            <a:r>
              <a:rPr lang="en-US" sz="1000" dirty="0">
                <a:solidFill>
                  <a:schemeClr val="bg1"/>
                </a:solidFill>
                <a:latin typeface="+mn-lt"/>
                <a:ea typeface="IBM Plex Sans" charset="0"/>
                <a:cs typeface="IBM Plex Sans" charset="0"/>
              </a:rPr>
              <a:t>Top Down – Know the workload</a:t>
            </a:r>
          </a:p>
          <a:p>
            <a:pPr marL="463550" lvl="1" indent="-120650">
              <a:buFont typeface="Arial" panose="020B0604020202020204" pitchFamily="34" charset="0"/>
              <a:buChar char="•"/>
            </a:pPr>
            <a:r>
              <a:rPr lang="en-US" sz="1000" dirty="0">
                <a:solidFill>
                  <a:schemeClr val="bg1"/>
                </a:solidFill>
                <a:ea typeface="IBM Plex Sans" charset="0"/>
                <a:cs typeface="IBM Plex Sans" charset="0"/>
              </a:rPr>
              <a:t>Bottom Up – Know the infrastructure</a:t>
            </a:r>
          </a:p>
          <a:p>
            <a:pPr marL="122238" indent="-122238" algn="l">
              <a:buFont typeface="Arial" panose="020B0604020202020204" pitchFamily="34" charset="0"/>
              <a:buChar char="•"/>
            </a:pPr>
            <a:r>
              <a:rPr lang="en-US" sz="1000" b="1" dirty="0">
                <a:solidFill>
                  <a:schemeClr val="bg1"/>
                </a:solidFill>
                <a:ea typeface="IBM Plex Sans" charset="0"/>
                <a:cs typeface="IBM Plex Sans" charset="0"/>
              </a:rPr>
              <a:t>WIN the Data Control Plane architecture battle…</a:t>
            </a:r>
          </a:p>
          <a:p>
            <a:pPr marL="122238" indent="-122238" algn="l">
              <a:buFont typeface="Arial" panose="020B0604020202020204" pitchFamily="34" charset="0"/>
              <a:buChar char="•"/>
            </a:pPr>
            <a:r>
              <a:rPr lang="en-US" sz="1000" dirty="0">
                <a:solidFill>
                  <a:schemeClr val="bg1"/>
                </a:solidFill>
                <a:ea typeface="IBM Plex Sans" charset="0"/>
                <a:cs typeface="IBM Plex Sans" charset="0"/>
              </a:rPr>
              <a:t>Watch out for Competitive FUD.</a:t>
            </a:r>
          </a:p>
          <a:p>
            <a:pPr marL="463550" lvl="1" indent="-120650">
              <a:buFont typeface="Arial" panose="020B0604020202020204" pitchFamily="34" charset="0"/>
              <a:buChar char="•"/>
            </a:pPr>
            <a:r>
              <a:rPr lang="en-US" sz="1000" dirty="0">
                <a:solidFill>
                  <a:schemeClr val="bg1"/>
                </a:solidFill>
                <a:latin typeface="+mn-lt"/>
                <a:ea typeface="IBM Plex Sans" charset="0"/>
                <a:cs typeface="IBM Plex Sans" charset="0"/>
              </a:rPr>
              <a:t>‘…IBM </a:t>
            </a:r>
            <a:r>
              <a:rPr lang="en-US" sz="1000" dirty="0">
                <a:solidFill>
                  <a:schemeClr val="bg1"/>
                </a:solidFill>
                <a:ea typeface="IBM Plex Sans" charset="0"/>
                <a:cs typeface="IBM Plex Sans" charset="0"/>
              </a:rPr>
              <a:t>is mandating a container architecture…’</a:t>
            </a:r>
            <a:endParaRPr lang="en-US" sz="1000" dirty="0">
              <a:solidFill>
                <a:schemeClr val="bg1"/>
              </a:solidFill>
              <a:latin typeface="+mn-lt"/>
              <a:ea typeface="IBM Plex Sans" charset="0"/>
              <a:cs typeface="IBM Plex Sans" charset="0"/>
            </a:endParaRPr>
          </a:p>
        </p:txBody>
      </p:sp>
      <p:sp>
        <p:nvSpPr>
          <p:cNvPr id="11" name="TextBox 10">
            <a:extLst>
              <a:ext uri="{FF2B5EF4-FFF2-40B4-BE49-F238E27FC236}">
                <a16:creationId xmlns:a16="http://schemas.microsoft.com/office/drawing/2014/main" id="{010AA4E8-7764-7F4B-80BA-CBCB7DC284C4}"/>
              </a:ext>
            </a:extLst>
          </p:cNvPr>
          <p:cNvSpPr txBox="1"/>
          <p:nvPr/>
        </p:nvSpPr>
        <p:spPr>
          <a:xfrm>
            <a:off x="6377037" y="830559"/>
            <a:ext cx="2446121" cy="4154984"/>
          </a:xfrm>
          <a:prstGeom prst="rect">
            <a:avLst/>
          </a:prstGeom>
          <a:noFill/>
        </p:spPr>
        <p:txBody>
          <a:bodyPr wrap="square" rtlCol="0">
            <a:spAutoFit/>
          </a:bodyPr>
          <a:lstStyle/>
          <a:p>
            <a:r>
              <a:rPr lang="en-US" sz="1400" b="1" dirty="0">
                <a:solidFill>
                  <a:schemeClr val="bg1"/>
                </a:solidFill>
                <a:latin typeface="+mn-lt"/>
                <a:ea typeface="IBM Plex Sans" charset="0"/>
                <a:cs typeface="IBM Plex Sans" charset="0"/>
              </a:rPr>
              <a:t>References</a:t>
            </a:r>
          </a:p>
          <a:p>
            <a:r>
              <a:rPr lang="en-US" sz="1000" dirty="0">
                <a:solidFill>
                  <a:schemeClr val="bg1"/>
                </a:solidFill>
                <a:latin typeface="+mn-lt"/>
                <a:ea typeface="IBM Plex Sans" charset="0"/>
                <a:cs typeface="IBM Plex Sans" charset="0"/>
              </a:rPr>
              <a:t>Seismic – SS4</a:t>
            </a:r>
            <a:r>
              <a:rPr lang="en-US" sz="1000" dirty="0">
                <a:solidFill>
                  <a:schemeClr val="bg1"/>
                </a:solidFill>
                <a:ea typeface="IBM Plex Sans" charset="0"/>
                <a:cs typeface="IBM Plex Sans" charset="0"/>
              </a:rPr>
              <a:t>CP Page</a:t>
            </a:r>
          </a:p>
          <a:p>
            <a:r>
              <a:rPr lang="en-US" sz="1000" dirty="0">
                <a:solidFill>
                  <a:schemeClr val="bg1"/>
                </a:solidFill>
                <a:ea typeface="IBM Plex Sans" charset="0"/>
                <a:cs typeface="IBM Plex Sans" charset="0"/>
                <a:hlinkClick r:id="rId3"/>
              </a:rPr>
              <a:t>https://ibm.biz/BdfHni</a:t>
            </a:r>
            <a:endParaRPr lang="en-US" sz="1000" dirty="0">
              <a:solidFill>
                <a:schemeClr val="bg1"/>
              </a:solidFill>
              <a:ea typeface="IBM Plex Sans" charset="0"/>
              <a:cs typeface="IBM Plex Sans" charset="0"/>
            </a:endParaRPr>
          </a:p>
          <a:p>
            <a:endParaRPr lang="en-US" sz="1000" dirty="0">
              <a:solidFill>
                <a:schemeClr val="bg1"/>
              </a:solidFill>
              <a:latin typeface="+mn-lt"/>
              <a:ea typeface="IBM Plex Sans" charset="0"/>
              <a:cs typeface="IBM Plex Sans" charset="0"/>
            </a:endParaRPr>
          </a:p>
          <a:p>
            <a:r>
              <a:rPr lang="en-US" sz="1000" dirty="0">
                <a:solidFill>
                  <a:schemeClr val="bg1"/>
                </a:solidFill>
                <a:latin typeface="+mn-lt"/>
                <a:ea typeface="IBM Plex Sans" charset="0"/>
                <a:cs typeface="IBM Plex Sans" charset="0"/>
              </a:rPr>
              <a:t>Seismic - CP4I 301 Client Deck</a:t>
            </a:r>
          </a:p>
          <a:p>
            <a:r>
              <a:rPr lang="en-US" sz="1000" dirty="0">
                <a:solidFill>
                  <a:schemeClr val="bg1"/>
                </a:solidFill>
                <a:ea typeface="IBM Plex Sans" charset="0"/>
                <a:cs typeface="IBM Plex Sans" charset="0"/>
                <a:hlinkClick r:id="rId4"/>
              </a:rPr>
              <a:t>https://ibm.biz/BdfHnj</a:t>
            </a:r>
            <a:endParaRPr lang="en-US" sz="1000" dirty="0">
              <a:solidFill>
                <a:schemeClr val="bg1"/>
              </a:solidFill>
              <a:ea typeface="IBM Plex Sans" charset="0"/>
              <a:cs typeface="IBM Plex Sans" charset="0"/>
            </a:endParaRPr>
          </a:p>
          <a:p>
            <a:endParaRPr lang="en-US" sz="10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Seismic – Architecting RHOCS</a:t>
            </a:r>
          </a:p>
          <a:p>
            <a:r>
              <a:rPr lang="en-US" sz="1000" dirty="0">
                <a:solidFill>
                  <a:schemeClr val="bg1"/>
                </a:solidFill>
                <a:ea typeface="IBM Plex Sans" charset="0"/>
                <a:cs typeface="IBM Plex Sans" charset="0"/>
                <a:hlinkClick r:id="rId5"/>
              </a:rPr>
              <a:t>https://ibm.biz/BdfHnZ</a:t>
            </a:r>
            <a:endParaRPr lang="en-US" sz="1000" dirty="0">
              <a:solidFill>
                <a:schemeClr val="bg1"/>
              </a:solidFill>
              <a:ea typeface="IBM Plex Sans" charset="0"/>
              <a:cs typeface="IBM Plex Sans" charset="0"/>
            </a:endParaRPr>
          </a:p>
          <a:p>
            <a:endParaRPr lang="en-US" sz="1000" dirty="0">
              <a:solidFill>
                <a:schemeClr val="bg1"/>
              </a:solidFill>
              <a:latin typeface="+mn-lt"/>
              <a:ea typeface="IBM Plex Sans" charset="0"/>
              <a:cs typeface="IBM Plex Sans" charset="0"/>
            </a:endParaRPr>
          </a:p>
          <a:p>
            <a:r>
              <a:rPr lang="en-US" sz="1000" dirty="0">
                <a:solidFill>
                  <a:schemeClr val="bg1"/>
                </a:solidFill>
                <a:ea typeface="IBM Plex Sans" charset="0"/>
                <a:cs typeface="IBM Plex Sans" charset="0"/>
              </a:rPr>
              <a:t>RedHat - RHOCS Sizing Tool</a:t>
            </a:r>
            <a:endParaRPr lang="en-US" sz="1000" dirty="0">
              <a:solidFill>
                <a:schemeClr val="bg1"/>
              </a:solidFill>
              <a:latin typeface="+mn-lt"/>
              <a:ea typeface="IBM Plex Sans" charset="0"/>
              <a:cs typeface="IBM Plex Sans" charset="0"/>
            </a:endParaRPr>
          </a:p>
          <a:p>
            <a:r>
              <a:rPr lang="en-US" sz="1000" dirty="0">
                <a:solidFill>
                  <a:schemeClr val="bg1"/>
                </a:solidFill>
                <a:ea typeface="IBM Plex Sans" charset="0"/>
                <a:cs typeface="IBM Plex Sans" charset="0"/>
                <a:hlinkClick r:id="rId6"/>
              </a:rPr>
              <a:t>https://ibm.biz/BdfHn2</a:t>
            </a:r>
            <a:endParaRPr lang="en-US" sz="1000" dirty="0">
              <a:solidFill>
                <a:schemeClr val="bg1"/>
              </a:solidFill>
              <a:ea typeface="IBM Plex Sans" charset="0"/>
              <a:cs typeface="IBM Plex Sans" charset="0"/>
            </a:endParaRPr>
          </a:p>
          <a:p>
            <a:endParaRPr lang="en-US" sz="1000" dirty="0">
              <a:solidFill>
                <a:schemeClr val="bg1"/>
              </a:solidFill>
              <a:ea typeface="IBM Plex Sans" charset="0"/>
              <a:cs typeface="IBM Plex Sans" charset="0"/>
            </a:endParaRPr>
          </a:p>
          <a:p>
            <a:r>
              <a:rPr lang="en-US" sz="1000" dirty="0">
                <a:solidFill>
                  <a:schemeClr val="bg1"/>
                </a:solidFill>
                <a:ea typeface="IBM Plex Sans" charset="0"/>
                <a:cs typeface="IBM Plex Sans" charset="0"/>
              </a:rPr>
              <a:t>Your Learning 3 Party Series</a:t>
            </a:r>
          </a:p>
          <a:p>
            <a:pPr marL="174625"/>
            <a:r>
              <a:rPr lang="en-US" sz="1000" dirty="0">
                <a:solidFill>
                  <a:schemeClr val="bg1"/>
                </a:solidFill>
                <a:ea typeface="IBM Plex Sans" charset="0"/>
                <a:cs typeface="IBM Plex Sans" charset="0"/>
                <a:hlinkClick r:id="rId7"/>
              </a:rPr>
              <a:t>https://ec.yourlearning.ibm.com/w3/event/10160355</a:t>
            </a:r>
            <a:endParaRPr lang="en-US" sz="1000" dirty="0">
              <a:solidFill>
                <a:schemeClr val="bg1"/>
              </a:solidFill>
              <a:ea typeface="IBM Plex Sans" charset="0"/>
              <a:cs typeface="IBM Plex Sans" charset="0"/>
            </a:endParaRPr>
          </a:p>
          <a:p>
            <a:pPr marL="174625"/>
            <a:endParaRPr lang="en-US" sz="1000" dirty="0">
              <a:solidFill>
                <a:schemeClr val="bg1"/>
              </a:solidFill>
              <a:ea typeface="IBM Plex Sans" charset="0"/>
              <a:cs typeface="IBM Plex Sans" charset="0"/>
            </a:endParaRPr>
          </a:p>
          <a:p>
            <a:pPr marL="174625"/>
            <a:r>
              <a:rPr lang="en-US" sz="1000" dirty="0">
                <a:solidFill>
                  <a:schemeClr val="bg1"/>
                </a:solidFill>
                <a:ea typeface="IBM Plex Sans" charset="0"/>
                <a:cs typeface="IBM Plex Sans" charset="0"/>
              </a:rPr>
              <a:t>Part 1 mp4</a:t>
            </a:r>
          </a:p>
          <a:p>
            <a:pPr marL="174625"/>
            <a:r>
              <a:rPr lang="en-US" sz="1000" dirty="0">
                <a:solidFill>
                  <a:schemeClr val="bg1"/>
                </a:solidFill>
                <a:ea typeface="IBM Plex Sans" charset="0"/>
                <a:cs typeface="IBM Plex Sans" charset="0"/>
                <a:hlinkClick r:id="rId8"/>
              </a:rPr>
              <a:t>https://ibm.ent.box.com/s/82a3kckhq2gqbq4ynoidaj5zjo0cprgr</a:t>
            </a:r>
            <a:endParaRPr lang="en-US" sz="1000" dirty="0">
              <a:solidFill>
                <a:schemeClr val="bg1"/>
              </a:solidFill>
              <a:ea typeface="IBM Plex Sans" charset="0"/>
              <a:cs typeface="IBM Plex Sans" charset="0"/>
            </a:endParaRPr>
          </a:p>
          <a:p>
            <a:pPr marL="174625"/>
            <a:endParaRPr lang="en-US" sz="1000" dirty="0">
              <a:solidFill>
                <a:schemeClr val="bg1"/>
              </a:solidFill>
              <a:ea typeface="IBM Plex Sans" charset="0"/>
              <a:cs typeface="IBM Plex Sans" charset="0"/>
            </a:endParaRPr>
          </a:p>
          <a:p>
            <a:pPr marL="174625"/>
            <a:r>
              <a:rPr lang="en-US" sz="1000" dirty="0">
                <a:solidFill>
                  <a:schemeClr val="bg1"/>
                </a:solidFill>
                <a:ea typeface="IBM Plex Sans" charset="0"/>
                <a:cs typeface="IBM Plex Sans" charset="0"/>
              </a:rPr>
              <a:t>Part 1 ppt</a:t>
            </a:r>
          </a:p>
          <a:p>
            <a:pPr marL="174625"/>
            <a:r>
              <a:rPr lang="en-US" sz="1000" dirty="0">
                <a:solidFill>
                  <a:schemeClr val="bg1"/>
                </a:solidFill>
                <a:ea typeface="IBM Plex Sans" charset="0"/>
                <a:cs typeface="IBM Plex Sans" charset="0"/>
                <a:hlinkClick r:id="rId9"/>
              </a:rPr>
              <a:t>https://ibm.ent.box.com/s/pgn24fti0qy7uug000f7mupe3r6zhj2y</a:t>
            </a:r>
            <a:endParaRPr lang="en-US" sz="1000" dirty="0">
              <a:solidFill>
                <a:schemeClr val="bg1"/>
              </a:solidFill>
              <a:ea typeface="IBM Plex Sans" charset="0"/>
              <a:cs typeface="IBM Plex Sans" charset="0"/>
            </a:endParaRPr>
          </a:p>
          <a:p>
            <a:endParaRPr lang="en-US" sz="1000" dirty="0">
              <a:solidFill>
                <a:schemeClr val="bg1"/>
              </a:solidFill>
              <a:ea typeface="IBM Plex Sans" charset="0"/>
              <a:cs typeface="IBM Plex Sans" charset="0"/>
            </a:endParaRPr>
          </a:p>
          <a:p>
            <a:endParaRPr lang="en-US" sz="1000" dirty="0">
              <a:solidFill>
                <a:schemeClr val="bg1"/>
              </a:solidFill>
              <a:ea typeface="IBM Plex Sans" charset="0"/>
              <a:cs typeface="IBM Plex Sans" charset="0"/>
            </a:endParaRPr>
          </a:p>
        </p:txBody>
      </p:sp>
      <p:sp>
        <p:nvSpPr>
          <p:cNvPr id="15" name="TextBox 14">
            <a:extLst>
              <a:ext uri="{FF2B5EF4-FFF2-40B4-BE49-F238E27FC236}">
                <a16:creationId xmlns:a16="http://schemas.microsoft.com/office/drawing/2014/main" id="{F9FEF76C-43ED-B84E-BDB7-9AE77E9A46A2}"/>
              </a:ext>
            </a:extLst>
          </p:cNvPr>
          <p:cNvSpPr txBox="1"/>
          <p:nvPr/>
        </p:nvSpPr>
        <p:spPr>
          <a:xfrm>
            <a:off x="3462649" y="3534049"/>
            <a:ext cx="2722540" cy="1015663"/>
          </a:xfrm>
          <a:prstGeom prst="rect">
            <a:avLst/>
          </a:prstGeom>
          <a:noFill/>
        </p:spPr>
        <p:txBody>
          <a:bodyPr wrap="none" rtlCol="0">
            <a:spAutoFit/>
          </a:bodyPr>
          <a:lstStyle/>
          <a:p>
            <a:pPr marL="122238" lvl="0" indent="-122238">
              <a:buClr>
                <a:schemeClr val="dk1"/>
              </a:buClr>
              <a:buSzPts val="1100"/>
              <a:buFont typeface="Arial" panose="020B0604020202020204" pitchFamily="34" charset="0"/>
              <a:buChar char="•"/>
            </a:pPr>
            <a:r>
              <a:rPr lang="en-US" sz="1000" dirty="0">
                <a:solidFill>
                  <a:schemeClr val="dk1"/>
                </a:solidFill>
              </a:rPr>
              <a:t>Multi-Mode Storage (File, Block, Object)</a:t>
            </a:r>
          </a:p>
          <a:p>
            <a:pPr marL="122238" lvl="0" indent="-122238">
              <a:buClr>
                <a:schemeClr val="dk1"/>
              </a:buClr>
              <a:buSzPts val="1100"/>
              <a:buFont typeface="Arial" panose="020B0604020202020204" pitchFamily="34" charset="0"/>
              <a:buChar char="•"/>
            </a:pPr>
            <a:r>
              <a:rPr lang="en-US" sz="1000" dirty="0">
                <a:solidFill>
                  <a:schemeClr val="dk1"/>
                </a:solidFill>
              </a:rPr>
              <a:t>Multi-compute architecture (x86, Power, Z)</a:t>
            </a:r>
          </a:p>
          <a:p>
            <a:pPr marL="122238" lvl="0" indent="-122238">
              <a:buClr>
                <a:schemeClr val="dk1"/>
              </a:buClr>
              <a:buSzPts val="1100"/>
              <a:buFont typeface="Arial" panose="020B0604020202020204" pitchFamily="34" charset="0"/>
              <a:buChar char="•"/>
            </a:pPr>
            <a:r>
              <a:rPr lang="en-US" sz="1000" dirty="0">
                <a:solidFill>
                  <a:schemeClr val="dk1"/>
                </a:solidFill>
              </a:rPr>
              <a:t>Container Ready / Container Native</a:t>
            </a:r>
          </a:p>
          <a:p>
            <a:pPr marL="122238" lvl="0" indent="-122238">
              <a:buClr>
                <a:schemeClr val="dk1"/>
              </a:buClr>
              <a:buSzPts val="1100"/>
              <a:buFont typeface="Arial" panose="020B0604020202020204" pitchFamily="34" charset="0"/>
              <a:buChar char="•"/>
            </a:pPr>
            <a:r>
              <a:rPr lang="en-US" sz="1000" dirty="0">
                <a:solidFill>
                  <a:schemeClr val="dk1"/>
                </a:solidFill>
              </a:rPr>
              <a:t>CSI Standards</a:t>
            </a:r>
          </a:p>
          <a:p>
            <a:pPr marL="122238" lvl="0" indent="-122238">
              <a:buClr>
                <a:schemeClr val="dk1"/>
              </a:buClr>
              <a:buSzPts val="1100"/>
              <a:buFont typeface="Arial" panose="020B0604020202020204" pitchFamily="34" charset="0"/>
              <a:buChar char="•"/>
            </a:pPr>
            <a:r>
              <a:rPr lang="en-US" sz="1000" dirty="0">
                <a:solidFill>
                  <a:schemeClr val="dk1"/>
                </a:solidFill>
              </a:rPr>
              <a:t>Validated by IBM and RedHat</a:t>
            </a:r>
          </a:p>
          <a:p>
            <a:pPr marL="122238" lvl="0" indent="-122238">
              <a:buClr>
                <a:schemeClr val="dk1"/>
              </a:buClr>
              <a:buSzPts val="1100"/>
              <a:buFont typeface="Arial" panose="020B0604020202020204" pitchFamily="34" charset="0"/>
              <a:buChar char="•"/>
            </a:pPr>
            <a:r>
              <a:rPr lang="en-US" sz="1000" dirty="0">
                <a:solidFill>
                  <a:schemeClr val="dk1"/>
                </a:solidFill>
              </a:rPr>
              <a:t>Tightly coupled release cycle</a:t>
            </a:r>
          </a:p>
        </p:txBody>
      </p:sp>
      <p:sp>
        <p:nvSpPr>
          <p:cNvPr id="2" name="TextBox 1">
            <a:extLst>
              <a:ext uri="{FF2B5EF4-FFF2-40B4-BE49-F238E27FC236}">
                <a16:creationId xmlns:a16="http://schemas.microsoft.com/office/drawing/2014/main" id="{AF1C8310-4715-CA46-BD50-A8F091A65244}"/>
              </a:ext>
            </a:extLst>
          </p:cNvPr>
          <p:cNvSpPr txBox="1"/>
          <p:nvPr/>
        </p:nvSpPr>
        <p:spPr>
          <a:xfrm>
            <a:off x="276426" y="2126552"/>
            <a:ext cx="4981075" cy="830997"/>
          </a:xfrm>
          <a:prstGeom prst="rect">
            <a:avLst/>
          </a:prstGeom>
          <a:noFill/>
        </p:spPr>
        <p:txBody>
          <a:bodyPr wrap="square" rtlCol="0">
            <a:spAutoFit/>
          </a:bodyPr>
          <a:lstStyle/>
          <a:p>
            <a:pPr algn="l"/>
            <a:r>
              <a:rPr lang="en-US" sz="1600" b="1" dirty="0">
                <a:solidFill>
                  <a:schemeClr val="bg1"/>
                </a:solidFill>
                <a:latin typeface="+mn-lt"/>
                <a:ea typeface="IBM Plex Sans" charset="0"/>
                <a:cs typeface="IBM Plex Sans" charset="0"/>
              </a:rPr>
              <a:t>Introducing…</a:t>
            </a:r>
          </a:p>
          <a:p>
            <a:pPr algn="l"/>
            <a:r>
              <a:rPr lang="en-US" sz="1400" b="1" dirty="0">
                <a:solidFill>
                  <a:schemeClr val="bg1"/>
                </a:solidFill>
                <a:latin typeface="+mn-lt"/>
                <a:ea typeface="IBM Plex Sans" charset="0"/>
                <a:cs typeface="IBM Plex Sans" charset="0"/>
              </a:rPr>
              <a:t>IBM Storage Suite Suite for Cloud </a:t>
            </a:r>
            <a:r>
              <a:rPr lang="en-US" sz="1400" b="1" dirty="0" err="1">
                <a:solidFill>
                  <a:schemeClr val="bg1"/>
                </a:solidFill>
                <a:latin typeface="+mn-lt"/>
                <a:ea typeface="IBM Plex Sans" charset="0"/>
                <a:cs typeface="IBM Plex Sans" charset="0"/>
              </a:rPr>
              <a:t>Paks</a:t>
            </a:r>
            <a:endParaRPr lang="en-US" sz="1400" b="1" dirty="0">
              <a:solidFill>
                <a:schemeClr val="bg1"/>
              </a:solidFill>
              <a:latin typeface="+mn-lt"/>
              <a:ea typeface="IBM Plex Sans" charset="0"/>
              <a:cs typeface="IBM Plex Sans" charset="0"/>
            </a:endParaRPr>
          </a:p>
          <a:p>
            <a:pPr algn="l"/>
            <a:r>
              <a:rPr lang="en-US" sz="1600" b="1" dirty="0">
                <a:solidFill>
                  <a:schemeClr val="bg1"/>
                </a:solidFill>
                <a:ea typeface="IBM Plex Sans" charset="0"/>
                <a:cs typeface="IBM Plex Sans" charset="0"/>
              </a:rPr>
              <a:t>	</a:t>
            </a:r>
            <a:r>
              <a:rPr lang="en-US" sz="1100" b="1" dirty="0">
                <a:solidFill>
                  <a:schemeClr val="bg1"/>
                </a:solidFill>
                <a:ea typeface="IBM Plex Sans" charset="0"/>
                <a:cs typeface="IBM Plex Sans" charset="0"/>
              </a:rPr>
              <a:t>Storage Suite for Cloud Pak - SS4CP</a:t>
            </a:r>
            <a:endParaRPr lang="en-US" sz="1100" b="1" dirty="0">
              <a:solidFill>
                <a:schemeClr val="bg1"/>
              </a:solidFill>
              <a:latin typeface="+mn-lt"/>
              <a:ea typeface="IBM Plex Sans" charset="0"/>
              <a:cs typeface="IBM Plex Sans" charset="0"/>
            </a:endParaRPr>
          </a:p>
        </p:txBody>
      </p:sp>
    </p:spTree>
    <p:extLst>
      <p:ext uri="{BB962C8B-B14F-4D97-AF65-F5344CB8AC3E}">
        <p14:creationId xmlns:p14="http://schemas.microsoft.com/office/powerpoint/2010/main" val="2593827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109223-94FD-8349-B549-93AB6C44E5DF}"/>
              </a:ext>
            </a:extLst>
          </p:cNvPr>
          <p:cNvSpPr/>
          <p:nvPr/>
        </p:nvSpPr>
        <p:spPr bwMode="auto">
          <a:xfrm>
            <a:off x="4572000" y="0"/>
            <a:ext cx="4572000" cy="5143500"/>
          </a:xfrm>
          <a:prstGeom prst="rect">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66"/>
            <a:endParaRPr lang="en-US" sz="1400" dirty="0">
              <a:solidFill>
                <a:srgbClr val="000000"/>
              </a:solidFill>
              <a:latin typeface="Arial" panose="020B0604020202020204"/>
              <a:ea typeface="IBM Plex Sans" charset="0"/>
              <a:cs typeface="IBM Plex Sans" charset="0"/>
            </a:endParaRPr>
          </a:p>
        </p:txBody>
      </p:sp>
      <p:sp>
        <p:nvSpPr>
          <p:cNvPr id="3" name="Title 2">
            <a:extLst>
              <a:ext uri="{FF2B5EF4-FFF2-40B4-BE49-F238E27FC236}">
                <a16:creationId xmlns:a16="http://schemas.microsoft.com/office/drawing/2014/main" id="{90E58653-7412-3A47-AEB7-1E60252217C2}"/>
              </a:ext>
            </a:extLst>
          </p:cNvPr>
          <p:cNvSpPr>
            <a:spLocks noGrp="1"/>
          </p:cNvSpPr>
          <p:nvPr>
            <p:ph type="title"/>
          </p:nvPr>
        </p:nvSpPr>
        <p:spPr/>
        <p:txBody>
          <a:bodyPr/>
          <a:lstStyle/>
          <a:p>
            <a:r>
              <a:rPr lang="en-US" b="1" dirty="0"/>
              <a:t>Storage Suite Starter</a:t>
            </a:r>
            <a:r>
              <a:rPr lang="en-US" dirty="0"/>
              <a:t> </a:t>
            </a:r>
            <a:br>
              <a:rPr lang="en-US" dirty="0"/>
            </a:br>
            <a:r>
              <a:rPr lang="en-US" dirty="0"/>
              <a:t>for Cloud Paks</a:t>
            </a:r>
          </a:p>
        </p:txBody>
      </p:sp>
      <p:sp>
        <p:nvSpPr>
          <p:cNvPr id="4" name="Rectangle 3">
            <a:extLst>
              <a:ext uri="{FF2B5EF4-FFF2-40B4-BE49-F238E27FC236}">
                <a16:creationId xmlns:a16="http://schemas.microsoft.com/office/drawing/2014/main" id="{D4758100-424F-9F43-8862-2DEF02431D31}"/>
              </a:ext>
            </a:extLst>
          </p:cNvPr>
          <p:cNvSpPr/>
          <p:nvPr/>
        </p:nvSpPr>
        <p:spPr>
          <a:xfrm>
            <a:off x="4672662" y="2086884"/>
            <a:ext cx="4363768" cy="2816156"/>
          </a:xfrm>
          <a:prstGeom prst="rect">
            <a:avLst/>
          </a:prstGeom>
        </p:spPr>
        <p:txBody>
          <a:bodyPr wrap="square">
            <a:spAutoFit/>
          </a:bodyPr>
          <a:lstStyle/>
          <a:p>
            <a:pPr defTabSz="685966">
              <a:spcBef>
                <a:spcPts val="500"/>
              </a:spcBef>
              <a:buSzPct val="100000"/>
            </a:pPr>
            <a:r>
              <a:rPr lang="en-US" sz="1400" b="1" dirty="0">
                <a:solidFill>
                  <a:srgbClr val="FFFFFF"/>
                </a:solidFill>
                <a:latin typeface="Arial" panose="020B0604020202020204"/>
              </a:rPr>
              <a:t>What’s included? </a:t>
            </a:r>
          </a:p>
          <a:p>
            <a:pPr marL="285743" indent="-285743" defTabSz="685966">
              <a:spcBef>
                <a:spcPts val="500"/>
              </a:spcBef>
              <a:buSzPct val="100000"/>
              <a:buFont typeface="Arial" panose="020B0604020202020204" pitchFamily="34" charset="0"/>
              <a:buChar char="•"/>
            </a:pPr>
            <a:r>
              <a:rPr lang="en-US" sz="1200" dirty="0">
                <a:solidFill>
                  <a:srgbClr val="FFFFFF"/>
                </a:solidFill>
                <a:latin typeface="Arial" panose="020B0604020202020204"/>
              </a:rPr>
              <a:t>Included free-of-charge software-defined storage for Cloud Pak for Data and Cloud Pak for Integration deployments</a:t>
            </a:r>
          </a:p>
          <a:p>
            <a:pPr marL="457190" lvl="1" indent="-285743" defTabSz="685966">
              <a:spcBef>
                <a:spcPts val="500"/>
              </a:spcBef>
              <a:buFont typeface="Arial" panose="020B0604020202020204" pitchFamily="34" charset="0"/>
              <a:buChar char="•"/>
            </a:pPr>
            <a:r>
              <a:rPr lang="en-US" sz="1200" dirty="0">
                <a:solidFill>
                  <a:srgbClr val="FFFFFF"/>
                </a:solidFill>
                <a:latin typeface="Arial" panose="020B0604020202020204"/>
              </a:rPr>
              <a:t>Up to 12TB of Red Hat OpenShift Container Storage </a:t>
            </a:r>
          </a:p>
          <a:p>
            <a:pPr marL="457190" lvl="1" indent="-285743" defTabSz="685966">
              <a:spcBef>
                <a:spcPts val="500"/>
              </a:spcBef>
              <a:buFont typeface="Arial" panose="020B0604020202020204" pitchFamily="34" charset="0"/>
              <a:buChar char="•"/>
            </a:pPr>
            <a:r>
              <a:rPr lang="en-US" sz="1200" dirty="0">
                <a:solidFill>
                  <a:srgbClr val="FFFFFF"/>
                </a:solidFill>
                <a:latin typeface="Arial" panose="020B0604020202020204"/>
              </a:rPr>
              <a:t>Up to 12TB of IBM Spectrum Scale, IBM Spectrum Virtualize for Public Cloud, and/or IBM Spectrum Discover</a:t>
            </a:r>
          </a:p>
          <a:p>
            <a:pPr marL="800174" lvl="2" indent="-285743" defTabSz="685966">
              <a:spcBef>
                <a:spcPts val="500"/>
              </a:spcBef>
              <a:buFont typeface="Arial" panose="020B0604020202020204" pitchFamily="34" charset="0"/>
              <a:buChar char="•"/>
            </a:pPr>
            <a:r>
              <a:rPr lang="en-US" sz="900" dirty="0">
                <a:solidFill>
                  <a:srgbClr val="FFFFFF"/>
                </a:solidFill>
                <a:latin typeface="Arial" panose="020B0604020202020204"/>
              </a:rPr>
              <a:t>Note that IBM Cloud Object Storage and Red Hat </a:t>
            </a:r>
            <a:r>
              <a:rPr lang="en-US" sz="900" dirty="0" err="1">
                <a:solidFill>
                  <a:srgbClr val="FFFFFF"/>
                </a:solidFill>
                <a:latin typeface="Arial" panose="020B0604020202020204"/>
              </a:rPr>
              <a:t>Ceph</a:t>
            </a:r>
            <a:r>
              <a:rPr lang="en-US" sz="900" dirty="0">
                <a:solidFill>
                  <a:srgbClr val="FFFFFF"/>
                </a:solidFill>
                <a:latin typeface="Arial" panose="020B0604020202020204"/>
              </a:rPr>
              <a:t> Storage are NOT included</a:t>
            </a:r>
          </a:p>
          <a:p>
            <a:pPr marL="457190" lvl="1" indent="-285743" defTabSz="685966">
              <a:spcBef>
                <a:spcPts val="500"/>
              </a:spcBef>
              <a:buFont typeface="Arial" panose="020B0604020202020204" pitchFamily="34" charset="0"/>
              <a:buChar char="•"/>
            </a:pPr>
            <a:r>
              <a:rPr lang="en-US" sz="1200" dirty="0">
                <a:solidFill>
                  <a:srgbClr val="FFFFFF"/>
                </a:solidFill>
                <a:latin typeface="Arial" panose="020B0604020202020204"/>
              </a:rPr>
              <a:t>Fully supported by IBM in production environments (Level 1 and Level 2)</a:t>
            </a:r>
          </a:p>
          <a:p>
            <a:pPr marL="457190" lvl="1" indent="-285743" defTabSz="685966">
              <a:spcBef>
                <a:spcPts val="500"/>
              </a:spcBef>
              <a:buFont typeface="Arial" panose="020B0604020202020204" pitchFamily="34" charset="0"/>
              <a:buChar char="•"/>
            </a:pPr>
            <a:r>
              <a:rPr lang="en-US" sz="1200" dirty="0">
                <a:solidFill>
                  <a:srgbClr val="FFFFFF"/>
                </a:solidFill>
                <a:latin typeface="Arial" panose="020B0604020202020204"/>
              </a:rPr>
              <a:t>Time limit 36-months</a:t>
            </a:r>
          </a:p>
        </p:txBody>
      </p:sp>
      <p:sp>
        <p:nvSpPr>
          <p:cNvPr id="5" name="Rectangle 4">
            <a:extLst>
              <a:ext uri="{FF2B5EF4-FFF2-40B4-BE49-F238E27FC236}">
                <a16:creationId xmlns:a16="http://schemas.microsoft.com/office/drawing/2014/main" id="{A3E81EB7-771B-B146-8DA2-DC12A0F3C833}"/>
              </a:ext>
            </a:extLst>
          </p:cNvPr>
          <p:cNvSpPr/>
          <p:nvPr/>
        </p:nvSpPr>
        <p:spPr>
          <a:xfrm>
            <a:off x="110724" y="1742761"/>
            <a:ext cx="4090084" cy="523220"/>
          </a:xfrm>
          <a:prstGeom prst="rect">
            <a:avLst/>
          </a:prstGeom>
        </p:spPr>
        <p:txBody>
          <a:bodyPr wrap="square">
            <a:spAutoFit/>
          </a:bodyPr>
          <a:lstStyle/>
          <a:p>
            <a:pPr defTabSz="685966">
              <a:spcBef>
                <a:spcPts val="500"/>
              </a:spcBef>
              <a:buSzPct val="100000"/>
            </a:pPr>
            <a:r>
              <a:rPr lang="en-US" sz="1400" dirty="0">
                <a:solidFill>
                  <a:srgbClr val="0062FF">
                    <a:lumMod val="40000"/>
                    <a:lumOff val="60000"/>
                  </a:srgbClr>
                </a:solidFill>
                <a:latin typeface="Arial" panose="020B0604020202020204"/>
              </a:rPr>
              <a:t>Software-defined storage for Cloud Pak for Data and Cloud Pak for Integration deployments</a:t>
            </a:r>
          </a:p>
        </p:txBody>
      </p:sp>
      <p:sp>
        <p:nvSpPr>
          <p:cNvPr id="6" name="Rectangle 5">
            <a:extLst>
              <a:ext uri="{FF2B5EF4-FFF2-40B4-BE49-F238E27FC236}">
                <a16:creationId xmlns:a16="http://schemas.microsoft.com/office/drawing/2014/main" id="{CD7E65A9-D363-8C4F-8048-6AD2D7457F90}"/>
              </a:ext>
            </a:extLst>
          </p:cNvPr>
          <p:cNvSpPr/>
          <p:nvPr/>
        </p:nvSpPr>
        <p:spPr>
          <a:xfrm>
            <a:off x="819448" y="2428840"/>
            <a:ext cx="3182183" cy="646331"/>
          </a:xfrm>
          <a:prstGeom prst="rect">
            <a:avLst/>
          </a:prstGeom>
        </p:spPr>
        <p:txBody>
          <a:bodyPr wrap="square">
            <a:spAutoFit/>
          </a:bodyPr>
          <a:lstStyle/>
          <a:p>
            <a:pPr defTabSz="685966">
              <a:spcBef>
                <a:spcPts val="500"/>
              </a:spcBef>
              <a:buSzPct val="100000"/>
            </a:pPr>
            <a:r>
              <a:rPr lang="en-US" sz="1200" dirty="0">
                <a:solidFill>
                  <a:srgbClr val="FFFFFF"/>
                </a:solidFill>
                <a:latin typeface="Arial" panose="020B0604020202020204"/>
              </a:rPr>
              <a:t>Seed IBM Storage and Red Hat </a:t>
            </a:r>
            <a:br>
              <a:rPr lang="en-US" sz="1200" dirty="0">
                <a:solidFill>
                  <a:srgbClr val="FFFFFF"/>
                </a:solidFill>
                <a:latin typeface="Arial" panose="020B0604020202020204"/>
              </a:rPr>
            </a:br>
            <a:r>
              <a:rPr lang="en-US" sz="1200" dirty="0">
                <a:solidFill>
                  <a:srgbClr val="FFFFFF"/>
                </a:solidFill>
                <a:latin typeface="Arial" panose="020B0604020202020204"/>
              </a:rPr>
              <a:t>OpenShift Container Storage into </a:t>
            </a:r>
            <a:br>
              <a:rPr lang="en-US" sz="1200" dirty="0">
                <a:solidFill>
                  <a:srgbClr val="FFFFFF"/>
                </a:solidFill>
                <a:latin typeface="Arial" panose="020B0604020202020204"/>
              </a:rPr>
            </a:br>
            <a:r>
              <a:rPr lang="en-US" sz="1200" dirty="0">
                <a:solidFill>
                  <a:srgbClr val="FFFFFF"/>
                </a:solidFill>
                <a:latin typeface="Arial" panose="020B0604020202020204"/>
              </a:rPr>
              <a:t>Cloud Pak deployments</a:t>
            </a:r>
          </a:p>
        </p:txBody>
      </p:sp>
      <p:grpSp>
        <p:nvGrpSpPr>
          <p:cNvPr id="7" name="Group 6">
            <a:extLst>
              <a:ext uri="{FF2B5EF4-FFF2-40B4-BE49-F238E27FC236}">
                <a16:creationId xmlns:a16="http://schemas.microsoft.com/office/drawing/2014/main" id="{306897CF-2564-1D48-85F9-7FB9FD2C2A8F}"/>
              </a:ext>
            </a:extLst>
          </p:cNvPr>
          <p:cNvGrpSpPr/>
          <p:nvPr/>
        </p:nvGrpSpPr>
        <p:grpSpPr>
          <a:xfrm>
            <a:off x="210312" y="2489219"/>
            <a:ext cx="502072" cy="525573"/>
            <a:chOff x="386846" y="1116960"/>
            <a:chExt cx="614309" cy="643064"/>
          </a:xfrm>
        </p:grpSpPr>
        <p:sp>
          <p:nvSpPr>
            <p:cNvPr id="8" name="Oval 20">
              <a:extLst>
                <a:ext uri="{FF2B5EF4-FFF2-40B4-BE49-F238E27FC236}">
                  <a16:creationId xmlns:a16="http://schemas.microsoft.com/office/drawing/2014/main" id="{E8E0BDB5-7E3A-8941-B504-9D7BC38A783A}"/>
                </a:ext>
              </a:extLst>
            </p:cNvPr>
            <p:cNvSpPr>
              <a:spLocks noChangeArrowheads="1"/>
            </p:cNvSpPr>
            <p:nvPr/>
          </p:nvSpPr>
          <p:spPr bwMode="auto">
            <a:xfrm flipH="1">
              <a:off x="386846" y="1131346"/>
              <a:ext cx="614309" cy="614293"/>
            </a:xfrm>
            <a:prstGeom prst="ellipse">
              <a:avLst/>
            </a:prstGeom>
            <a:solidFill>
              <a:srgbClr val="213446"/>
            </a:solidFill>
            <a:ln w="38100">
              <a:solidFill>
                <a:schemeClr val="accent2">
                  <a:lumMod val="40000"/>
                  <a:lumOff val="60000"/>
                </a:schemeClr>
              </a:solidFill>
              <a:miter lim="800000"/>
              <a:headEnd/>
              <a:tailEnd/>
            </a:ln>
          </p:spPr>
          <p:txBody>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966"/>
              <a:endParaRPr lang="en-US" altLang="en-US" sz="3199" dirty="0">
                <a:solidFill>
                  <a:srgbClr val="0062FF">
                    <a:lumMod val="40000"/>
                    <a:lumOff val="60000"/>
                  </a:srgbClr>
                </a:solidFill>
                <a:latin typeface="Arial" panose="020B0604020202020204" pitchFamily="34" charset="0"/>
                <a:ea typeface="Helvetica Neue Light" charset="0"/>
                <a:cs typeface="Arial" panose="020B0604020202020204" pitchFamily="34" charset="0"/>
              </a:endParaRPr>
            </a:p>
          </p:txBody>
        </p:sp>
        <p:pic>
          <p:nvPicPr>
            <p:cNvPr id="9" name="Picture 8">
              <a:extLst>
                <a:ext uri="{FF2B5EF4-FFF2-40B4-BE49-F238E27FC236}">
                  <a16:creationId xmlns:a16="http://schemas.microsoft.com/office/drawing/2014/main" id="{8DA8AC1F-1B22-AF4C-9205-F4C7F8C5F284}"/>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46571" y="1116960"/>
              <a:ext cx="494858" cy="643064"/>
            </a:xfrm>
            <a:prstGeom prst="rect">
              <a:avLst/>
            </a:prstGeom>
          </p:spPr>
        </p:pic>
      </p:grpSp>
      <p:grpSp>
        <p:nvGrpSpPr>
          <p:cNvPr id="10" name="Group 9">
            <a:extLst>
              <a:ext uri="{FF2B5EF4-FFF2-40B4-BE49-F238E27FC236}">
                <a16:creationId xmlns:a16="http://schemas.microsoft.com/office/drawing/2014/main" id="{E4C8218E-9762-834C-9A58-B3496EBACA55}"/>
              </a:ext>
            </a:extLst>
          </p:cNvPr>
          <p:cNvGrpSpPr/>
          <p:nvPr/>
        </p:nvGrpSpPr>
        <p:grpSpPr>
          <a:xfrm>
            <a:off x="210312" y="3278108"/>
            <a:ext cx="502072" cy="525573"/>
            <a:chOff x="386846" y="1116960"/>
            <a:chExt cx="614309" cy="643064"/>
          </a:xfrm>
        </p:grpSpPr>
        <p:sp>
          <p:nvSpPr>
            <p:cNvPr id="11" name="Oval 20">
              <a:extLst>
                <a:ext uri="{FF2B5EF4-FFF2-40B4-BE49-F238E27FC236}">
                  <a16:creationId xmlns:a16="http://schemas.microsoft.com/office/drawing/2014/main" id="{C4C26A2F-7213-4448-AEF0-B18331820840}"/>
                </a:ext>
              </a:extLst>
            </p:cNvPr>
            <p:cNvSpPr>
              <a:spLocks noChangeArrowheads="1"/>
            </p:cNvSpPr>
            <p:nvPr/>
          </p:nvSpPr>
          <p:spPr bwMode="auto">
            <a:xfrm flipH="1">
              <a:off x="386846" y="1131346"/>
              <a:ext cx="614309" cy="614293"/>
            </a:xfrm>
            <a:prstGeom prst="ellipse">
              <a:avLst/>
            </a:prstGeom>
            <a:solidFill>
              <a:srgbClr val="213446"/>
            </a:solidFill>
            <a:ln w="38100">
              <a:solidFill>
                <a:schemeClr val="accent2">
                  <a:lumMod val="40000"/>
                  <a:lumOff val="60000"/>
                </a:schemeClr>
              </a:solidFill>
              <a:miter lim="800000"/>
              <a:headEnd/>
              <a:tailEnd/>
            </a:ln>
          </p:spPr>
          <p:txBody>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966"/>
              <a:endParaRPr lang="en-US" altLang="en-US" sz="3199" dirty="0">
                <a:solidFill>
                  <a:srgbClr val="0062FF">
                    <a:lumMod val="40000"/>
                    <a:lumOff val="60000"/>
                  </a:srgbClr>
                </a:solidFill>
                <a:latin typeface="Arial" panose="020B0604020202020204" pitchFamily="34" charset="0"/>
                <a:ea typeface="Helvetica Neue Light" charset="0"/>
                <a:cs typeface="Arial" panose="020B0604020202020204" pitchFamily="34" charset="0"/>
              </a:endParaRPr>
            </a:p>
          </p:txBody>
        </p:sp>
        <p:pic>
          <p:nvPicPr>
            <p:cNvPr id="12" name="Picture 11">
              <a:extLst>
                <a:ext uri="{FF2B5EF4-FFF2-40B4-BE49-F238E27FC236}">
                  <a16:creationId xmlns:a16="http://schemas.microsoft.com/office/drawing/2014/main" id="{7B041141-C69A-B149-A21B-3B80131120F8}"/>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46571" y="1116960"/>
              <a:ext cx="494858" cy="643064"/>
            </a:xfrm>
            <a:prstGeom prst="rect">
              <a:avLst/>
            </a:prstGeom>
          </p:spPr>
        </p:pic>
      </p:grpSp>
      <p:grpSp>
        <p:nvGrpSpPr>
          <p:cNvPr id="13" name="Group 12">
            <a:extLst>
              <a:ext uri="{FF2B5EF4-FFF2-40B4-BE49-F238E27FC236}">
                <a16:creationId xmlns:a16="http://schemas.microsoft.com/office/drawing/2014/main" id="{3D9696BD-4EB3-614F-BBC7-60099D4530B4}"/>
              </a:ext>
            </a:extLst>
          </p:cNvPr>
          <p:cNvGrpSpPr/>
          <p:nvPr/>
        </p:nvGrpSpPr>
        <p:grpSpPr>
          <a:xfrm>
            <a:off x="210312" y="4101530"/>
            <a:ext cx="502072" cy="525573"/>
            <a:chOff x="386846" y="1116960"/>
            <a:chExt cx="614309" cy="643064"/>
          </a:xfrm>
        </p:grpSpPr>
        <p:sp>
          <p:nvSpPr>
            <p:cNvPr id="14" name="Oval 20">
              <a:extLst>
                <a:ext uri="{FF2B5EF4-FFF2-40B4-BE49-F238E27FC236}">
                  <a16:creationId xmlns:a16="http://schemas.microsoft.com/office/drawing/2014/main" id="{FFFE9296-821A-B74F-AC0A-7E33FB784D75}"/>
                </a:ext>
              </a:extLst>
            </p:cNvPr>
            <p:cNvSpPr>
              <a:spLocks noChangeArrowheads="1"/>
            </p:cNvSpPr>
            <p:nvPr/>
          </p:nvSpPr>
          <p:spPr bwMode="auto">
            <a:xfrm flipH="1">
              <a:off x="386846" y="1131346"/>
              <a:ext cx="614309" cy="614293"/>
            </a:xfrm>
            <a:prstGeom prst="ellipse">
              <a:avLst/>
            </a:prstGeom>
            <a:solidFill>
              <a:srgbClr val="213446"/>
            </a:solidFill>
            <a:ln w="38100">
              <a:solidFill>
                <a:schemeClr val="accent2">
                  <a:lumMod val="40000"/>
                  <a:lumOff val="60000"/>
                </a:schemeClr>
              </a:solidFill>
              <a:miter lim="800000"/>
              <a:headEnd/>
              <a:tailEnd/>
            </a:ln>
          </p:spPr>
          <p:txBody>
            <a:bodyPr/>
            <a:lstStyle>
              <a:lvl1pPr>
                <a:defRPr sz="5000">
                  <a:solidFill>
                    <a:srgbClr val="FFFFFF"/>
                  </a:solidFill>
                  <a:latin typeface="Helvetica Light" charset="0"/>
                  <a:ea typeface="MS PGothic" charset="-128"/>
                  <a:sym typeface="Helvetica Light" charset="0"/>
                </a:defRPr>
              </a:lvl1pPr>
              <a:lvl2pPr marL="742950" indent="-285750">
                <a:defRPr sz="5000">
                  <a:solidFill>
                    <a:srgbClr val="FFFFFF"/>
                  </a:solidFill>
                  <a:latin typeface="Helvetica Light" charset="0"/>
                  <a:ea typeface="MS PGothic" charset="-128"/>
                  <a:sym typeface="Helvetica Light" charset="0"/>
                </a:defRPr>
              </a:lvl2pPr>
              <a:lvl3pPr marL="1143000" indent="-228600">
                <a:defRPr sz="5000">
                  <a:solidFill>
                    <a:srgbClr val="FFFFFF"/>
                  </a:solidFill>
                  <a:latin typeface="Helvetica Light" charset="0"/>
                  <a:ea typeface="MS PGothic" charset="-128"/>
                  <a:sym typeface="Helvetica Light" charset="0"/>
                </a:defRPr>
              </a:lvl3pPr>
              <a:lvl4pPr marL="1600200" indent="-228600">
                <a:defRPr sz="5000">
                  <a:solidFill>
                    <a:srgbClr val="FFFFFF"/>
                  </a:solidFill>
                  <a:latin typeface="Helvetica Light" charset="0"/>
                  <a:ea typeface="MS PGothic" charset="-128"/>
                  <a:sym typeface="Helvetica Light" charset="0"/>
                </a:defRPr>
              </a:lvl4pPr>
              <a:lvl5pPr marL="2057400" indent="-228600">
                <a:defRPr sz="5000">
                  <a:solidFill>
                    <a:srgbClr val="FFFFFF"/>
                  </a:solidFill>
                  <a:latin typeface="Helvetica Light" charset="0"/>
                  <a:ea typeface="MS PGothic" charset="-128"/>
                  <a:sym typeface="Helvetica Light" charset="0"/>
                </a:defRPr>
              </a:lvl5pPr>
              <a:lvl6pPr marL="25146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6pPr>
              <a:lvl7pPr marL="29718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7pPr>
              <a:lvl8pPr marL="34290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8pPr>
              <a:lvl9pPr marL="3886200" indent="-228600" defTabSz="820738" eaLnBrk="0" fontAlgn="base" hangingPunct="0">
                <a:spcBef>
                  <a:spcPct val="0"/>
                </a:spcBef>
                <a:spcAft>
                  <a:spcPct val="0"/>
                </a:spcAft>
                <a:defRPr sz="5000">
                  <a:solidFill>
                    <a:srgbClr val="FFFFFF"/>
                  </a:solidFill>
                  <a:latin typeface="Helvetica Light" charset="0"/>
                  <a:ea typeface="MS PGothic" charset="-128"/>
                  <a:sym typeface="Helvetica Light" charset="0"/>
                </a:defRPr>
              </a:lvl9pPr>
            </a:lstStyle>
            <a:p>
              <a:pPr defTabSz="685966"/>
              <a:endParaRPr lang="en-US" altLang="en-US" sz="3199" dirty="0">
                <a:solidFill>
                  <a:srgbClr val="0062FF">
                    <a:lumMod val="40000"/>
                    <a:lumOff val="60000"/>
                  </a:srgbClr>
                </a:solidFill>
                <a:latin typeface="Arial" panose="020B0604020202020204" pitchFamily="34" charset="0"/>
                <a:ea typeface="Helvetica Neue Light" charset="0"/>
                <a:cs typeface="Arial" panose="020B0604020202020204" pitchFamily="34" charset="0"/>
              </a:endParaRPr>
            </a:p>
          </p:txBody>
        </p:sp>
        <p:pic>
          <p:nvPicPr>
            <p:cNvPr id="15" name="Picture 14">
              <a:extLst>
                <a:ext uri="{FF2B5EF4-FFF2-40B4-BE49-F238E27FC236}">
                  <a16:creationId xmlns:a16="http://schemas.microsoft.com/office/drawing/2014/main" id="{6A1E003F-4089-B844-B01C-F6C43E31BE22}"/>
                </a:ext>
              </a:extLst>
            </p:cNvPr>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46571" y="1116960"/>
              <a:ext cx="494858" cy="643064"/>
            </a:xfrm>
            <a:prstGeom prst="rect">
              <a:avLst/>
            </a:prstGeom>
          </p:spPr>
        </p:pic>
      </p:grpSp>
      <p:sp>
        <p:nvSpPr>
          <p:cNvPr id="16" name="Rectangle 15">
            <a:extLst>
              <a:ext uri="{FF2B5EF4-FFF2-40B4-BE49-F238E27FC236}">
                <a16:creationId xmlns:a16="http://schemas.microsoft.com/office/drawing/2014/main" id="{7CC42ADB-FD99-7144-A137-FEEB2F29122D}"/>
              </a:ext>
            </a:extLst>
          </p:cNvPr>
          <p:cNvSpPr/>
          <p:nvPr/>
        </p:nvSpPr>
        <p:spPr>
          <a:xfrm>
            <a:off x="819449" y="3244588"/>
            <a:ext cx="3182183" cy="646331"/>
          </a:xfrm>
          <a:prstGeom prst="rect">
            <a:avLst/>
          </a:prstGeom>
        </p:spPr>
        <p:txBody>
          <a:bodyPr wrap="square">
            <a:spAutoFit/>
          </a:bodyPr>
          <a:lstStyle/>
          <a:p>
            <a:pPr defTabSz="685966">
              <a:spcBef>
                <a:spcPts val="500"/>
              </a:spcBef>
              <a:buSzPct val="100000"/>
            </a:pPr>
            <a:r>
              <a:rPr lang="en-US" sz="1200" dirty="0">
                <a:solidFill>
                  <a:srgbClr val="FFFFFF"/>
                </a:solidFill>
                <a:latin typeface="Arial" panose="020B0604020202020204"/>
              </a:rPr>
              <a:t>Position Storage Suite for Cloud Paks in Cloud Pak sales opportunities as the preferred and validated storage option</a:t>
            </a:r>
          </a:p>
        </p:txBody>
      </p:sp>
      <p:grpSp>
        <p:nvGrpSpPr>
          <p:cNvPr id="22" name="Group 21">
            <a:extLst>
              <a:ext uri="{FF2B5EF4-FFF2-40B4-BE49-F238E27FC236}">
                <a16:creationId xmlns:a16="http://schemas.microsoft.com/office/drawing/2014/main" id="{242F100D-C4A3-0848-94B2-33EE658BA7B0}"/>
              </a:ext>
            </a:extLst>
          </p:cNvPr>
          <p:cNvGrpSpPr/>
          <p:nvPr/>
        </p:nvGrpSpPr>
        <p:grpSpPr>
          <a:xfrm>
            <a:off x="4922913" y="394007"/>
            <a:ext cx="3832534" cy="1412800"/>
            <a:chOff x="1565602" y="2442521"/>
            <a:chExt cx="5457221" cy="2201813"/>
          </a:xfrm>
        </p:grpSpPr>
        <p:sp>
          <p:nvSpPr>
            <p:cNvPr id="28" name="Rectangle 27">
              <a:extLst>
                <a:ext uri="{FF2B5EF4-FFF2-40B4-BE49-F238E27FC236}">
                  <a16:creationId xmlns:a16="http://schemas.microsoft.com/office/drawing/2014/main" id="{B51B5B67-7A92-3942-910F-DA3E16C19F1F}"/>
                </a:ext>
              </a:extLst>
            </p:cNvPr>
            <p:cNvSpPr/>
            <p:nvPr/>
          </p:nvSpPr>
          <p:spPr bwMode="auto">
            <a:xfrm>
              <a:off x="1575526" y="3077765"/>
              <a:ext cx="5438906" cy="1566569"/>
            </a:xfrm>
            <a:prstGeom prst="rect">
              <a:avLst/>
            </a:prstGeom>
            <a:solidFill>
              <a:schemeClr val="bg1">
                <a:lumMod val="95000"/>
              </a:schemeClr>
            </a:solidFill>
            <a:ln w="3810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72000" rIns="36000" bIns="36000" numCol="1" rtlCol="0" anchor="t" anchorCtr="0" compatLnSpc="1">
              <a:prstTxWarp prst="textNoShape">
                <a:avLst/>
              </a:prstTxWarp>
            </a:bodyPr>
            <a:lstStyle/>
            <a:p>
              <a:pPr algn="ctr" defTabSz="685949">
                <a:spcBef>
                  <a:spcPts val="600"/>
                </a:spcBef>
              </a:pPr>
              <a:r>
                <a:rPr lang="en-US" sz="1050" dirty="0">
                  <a:solidFill>
                    <a:srgbClr val="000000"/>
                  </a:solidFill>
                  <a:latin typeface="Arial" panose="020B0604020202020204"/>
                  <a:ea typeface="IBM Plex Sans" charset="0"/>
                  <a:cs typeface="Arial" panose="020B0604020202020204" pitchFamily="34" charset="0"/>
                </a:rPr>
                <a:t>IBM Storage Suite for IBM Cloud Paks</a:t>
              </a:r>
            </a:p>
          </p:txBody>
        </p:sp>
        <p:sp>
          <p:nvSpPr>
            <p:cNvPr id="29" name="Rectangle 28">
              <a:extLst>
                <a:ext uri="{FF2B5EF4-FFF2-40B4-BE49-F238E27FC236}">
                  <a16:creationId xmlns:a16="http://schemas.microsoft.com/office/drawing/2014/main" id="{5EF461EE-8408-BC4F-A9E3-933BD9100B2E}"/>
                </a:ext>
              </a:extLst>
            </p:cNvPr>
            <p:cNvSpPr/>
            <p:nvPr/>
          </p:nvSpPr>
          <p:spPr>
            <a:xfrm>
              <a:off x="1565602" y="2442521"/>
              <a:ext cx="859001" cy="498717"/>
            </a:xfrm>
            <a:prstGeom prst="rect">
              <a:avLst/>
            </a:prstGeom>
            <a:solidFill>
              <a:schemeClr val="bg2"/>
            </a:solidFill>
          </p:spPr>
          <p:txBody>
            <a:bodyPr wrap="square" lIns="0" tIns="0" rIns="0" bIns="0" rtlCol="0" anchor="ctr">
              <a:noAutofit/>
            </a:bodyPr>
            <a:lstStyle/>
            <a:p>
              <a:pPr algn="ctr" defTabSz="685715">
                <a:defRPr/>
              </a:pPr>
              <a:r>
                <a:rPr lang="en-US" sz="700" dirty="0">
                  <a:solidFill>
                    <a:srgbClr val="565656">
                      <a:lumMod val="60000"/>
                      <a:lumOff val="40000"/>
                    </a:srgbClr>
                  </a:solidFill>
                  <a:latin typeface="Arial" panose="020B0604020202020204" pitchFamily="34" charset="0"/>
                  <a:cs typeface="Arial" panose="020B0604020202020204" pitchFamily="34" charset="0"/>
                </a:rPr>
                <a:t>Cloud Pak for Applications</a:t>
              </a:r>
            </a:p>
          </p:txBody>
        </p:sp>
        <p:sp>
          <p:nvSpPr>
            <p:cNvPr id="30" name="Rectangle 29">
              <a:extLst>
                <a:ext uri="{FF2B5EF4-FFF2-40B4-BE49-F238E27FC236}">
                  <a16:creationId xmlns:a16="http://schemas.microsoft.com/office/drawing/2014/main" id="{404307AA-CD80-DD4E-B277-5D89A05422B9}"/>
                </a:ext>
              </a:extLst>
            </p:cNvPr>
            <p:cNvSpPr/>
            <p:nvPr/>
          </p:nvSpPr>
          <p:spPr>
            <a:xfrm>
              <a:off x="2485246" y="2442521"/>
              <a:ext cx="859001" cy="498717"/>
            </a:xfrm>
            <a:prstGeom prst="rect">
              <a:avLst/>
            </a:prstGeom>
            <a:solidFill>
              <a:schemeClr val="accent2"/>
            </a:solidFill>
          </p:spPr>
          <p:txBody>
            <a:bodyPr wrap="square" lIns="0" tIns="0" rIns="0" bIns="0" rtlCol="0" anchor="ctr">
              <a:noAutofit/>
            </a:bodyPr>
            <a:lstStyle/>
            <a:p>
              <a:pPr algn="ctr" defTabSz="685715">
                <a:defRPr/>
              </a:pPr>
              <a:r>
                <a:rPr lang="en-US" sz="700" dirty="0">
                  <a:solidFill>
                    <a:srgbClr val="FFFFFF"/>
                  </a:solidFill>
                  <a:latin typeface="Arial" panose="020B0604020202020204" pitchFamily="34" charset="0"/>
                  <a:cs typeface="Arial" panose="020B0604020202020204" pitchFamily="34" charset="0"/>
                </a:rPr>
                <a:t>Cloud Pak for </a:t>
              </a:r>
            </a:p>
            <a:p>
              <a:pPr algn="ctr" defTabSz="685715">
                <a:defRPr/>
              </a:pPr>
              <a:r>
                <a:rPr lang="en-US" sz="700" dirty="0">
                  <a:solidFill>
                    <a:srgbClr val="FFFFFF"/>
                  </a:solidFill>
                  <a:latin typeface="Arial" panose="020B0604020202020204" pitchFamily="34" charset="0"/>
                  <a:cs typeface="Arial" panose="020B0604020202020204" pitchFamily="34" charset="0"/>
                </a:rPr>
                <a:t>Data</a:t>
              </a:r>
            </a:p>
          </p:txBody>
        </p:sp>
        <p:sp>
          <p:nvSpPr>
            <p:cNvPr id="31" name="Rectangle 30">
              <a:extLst>
                <a:ext uri="{FF2B5EF4-FFF2-40B4-BE49-F238E27FC236}">
                  <a16:creationId xmlns:a16="http://schemas.microsoft.com/office/drawing/2014/main" id="{1E00E50D-DAF8-FB46-AEE4-7BAD1E62DD6F}"/>
                </a:ext>
              </a:extLst>
            </p:cNvPr>
            <p:cNvSpPr/>
            <p:nvPr/>
          </p:nvSpPr>
          <p:spPr>
            <a:xfrm>
              <a:off x="3404889" y="2442521"/>
              <a:ext cx="859001" cy="498717"/>
            </a:xfrm>
            <a:prstGeom prst="rect">
              <a:avLst/>
            </a:prstGeom>
            <a:solidFill>
              <a:schemeClr val="accent2"/>
            </a:solidFill>
          </p:spPr>
          <p:txBody>
            <a:bodyPr wrap="square" lIns="0" tIns="0" rIns="0" bIns="0" rtlCol="0" anchor="ctr">
              <a:noAutofit/>
            </a:bodyPr>
            <a:lstStyle/>
            <a:p>
              <a:pPr algn="ctr" defTabSz="685715">
                <a:defRPr/>
              </a:pPr>
              <a:r>
                <a:rPr lang="en-US" sz="700" dirty="0">
                  <a:solidFill>
                    <a:srgbClr val="FFFFFF"/>
                  </a:solidFill>
                  <a:latin typeface="Arial" panose="020B0604020202020204" pitchFamily="34" charset="0"/>
                  <a:cs typeface="Arial" panose="020B0604020202020204" pitchFamily="34" charset="0"/>
                </a:rPr>
                <a:t>Cloud Pak for Integration</a:t>
              </a:r>
            </a:p>
          </p:txBody>
        </p:sp>
        <p:sp>
          <p:nvSpPr>
            <p:cNvPr id="32" name="Rectangle 31">
              <a:extLst>
                <a:ext uri="{FF2B5EF4-FFF2-40B4-BE49-F238E27FC236}">
                  <a16:creationId xmlns:a16="http://schemas.microsoft.com/office/drawing/2014/main" id="{D624EE86-BF20-5548-B964-F5EE832A8874}"/>
                </a:ext>
              </a:extLst>
            </p:cNvPr>
            <p:cNvSpPr/>
            <p:nvPr/>
          </p:nvSpPr>
          <p:spPr>
            <a:xfrm>
              <a:off x="4324533" y="2442521"/>
              <a:ext cx="859001" cy="498717"/>
            </a:xfrm>
            <a:prstGeom prst="rect">
              <a:avLst/>
            </a:prstGeom>
            <a:solidFill>
              <a:schemeClr val="bg2"/>
            </a:solidFill>
          </p:spPr>
          <p:txBody>
            <a:bodyPr wrap="square" lIns="0" tIns="0" rIns="0" bIns="0" rtlCol="0" anchor="ctr">
              <a:noAutofit/>
            </a:bodyPr>
            <a:lstStyle/>
            <a:p>
              <a:pPr algn="ctr" defTabSz="685715">
                <a:defRPr/>
              </a:pPr>
              <a:r>
                <a:rPr lang="en-US" sz="700" dirty="0">
                  <a:solidFill>
                    <a:srgbClr val="565656">
                      <a:lumMod val="60000"/>
                      <a:lumOff val="40000"/>
                    </a:srgbClr>
                  </a:solidFill>
                  <a:latin typeface="Arial" panose="020B0604020202020204" pitchFamily="34" charset="0"/>
                  <a:cs typeface="Arial" panose="020B0604020202020204" pitchFamily="34" charset="0"/>
                </a:rPr>
                <a:t>Cloud Pak for Automation</a:t>
              </a:r>
            </a:p>
          </p:txBody>
        </p:sp>
        <p:sp>
          <p:nvSpPr>
            <p:cNvPr id="33" name="Rectangle 32">
              <a:extLst>
                <a:ext uri="{FF2B5EF4-FFF2-40B4-BE49-F238E27FC236}">
                  <a16:creationId xmlns:a16="http://schemas.microsoft.com/office/drawing/2014/main" id="{1BB2BEC8-4E34-794C-97BF-DDFCD8BAF9F7}"/>
                </a:ext>
              </a:extLst>
            </p:cNvPr>
            <p:cNvSpPr/>
            <p:nvPr/>
          </p:nvSpPr>
          <p:spPr>
            <a:xfrm>
              <a:off x="5244176" y="2442521"/>
              <a:ext cx="859001" cy="498717"/>
            </a:xfrm>
            <a:prstGeom prst="rect">
              <a:avLst/>
            </a:prstGeom>
            <a:solidFill>
              <a:schemeClr val="bg2"/>
            </a:solidFill>
          </p:spPr>
          <p:txBody>
            <a:bodyPr wrap="square" lIns="0" tIns="0" rIns="0" bIns="0" rtlCol="0" anchor="ctr">
              <a:noAutofit/>
            </a:bodyPr>
            <a:lstStyle/>
            <a:p>
              <a:pPr algn="ctr" defTabSz="685715">
                <a:defRPr/>
              </a:pPr>
              <a:r>
                <a:rPr lang="en-US" sz="700" dirty="0">
                  <a:solidFill>
                    <a:srgbClr val="565656">
                      <a:lumMod val="60000"/>
                      <a:lumOff val="40000"/>
                    </a:srgbClr>
                  </a:solidFill>
                  <a:latin typeface="Arial" panose="020B0604020202020204" pitchFamily="34" charset="0"/>
                  <a:cs typeface="Arial" panose="020B0604020202020204" pitchFamily="34" charset="0"/>
                </a:rPr>
                <a:t>Cloud Pak for Multicloud Management</a:t>
              </a:r>
            </a:p>
          </p:txBody>
        </p:sp>
        <p:sp>
          <p:nvSpPr>
            <p:cNvPr id="34" name="Rectangle 33">
              <a:extLst>
                <a:ext uri="{FF2B5EF4-FFF2-40B4-BE49-F238E27FC236}">
                  <a16:creationId xmlns:a16="http://schemas.microsoft.com/office/drawing/2014/main" id="{EEE9EF7E-7FC1-554F-8A21-F943C1B90EC7}"/>
                </a:ext>
              </a:extLst>
            </p:cNvPr>
            <p:cNvSpPr/>
            <p:nvPr/>
          </p:nvSpPr>
          <p:spPr>
            <a:xfrm>
              <a:off x="6163822" y="2442521"/>
              <a:ext cx="859001" cy="498717"/>
            </a:xfrm>
            <a:prstGeom prst="rect">
              <a:avLst/>
            </a:prstGeom>
            <a:solidFill>
              <a:schemeClr val="bg2"/>
            </a:solidFill>
          </p:spPr>
          <p:txBody>
            <a:bodyPr wrap="square" lIns="0" tIns="0" rIns="0" bIns="0" rtlCol="0" anchor="ctr">
              <a:noAutofit/>
            </a:bodyPr>
            <a:lstStyle/>
            <a:p>
              <a:pPr algn="ctr" defTabSz="685715">
                <a:defRPr/>
              </a:pPr>
              <a:r>
                <a:rPr lang="en-US" sz="700" dirty="0">
                  <a:solidFill>
                    <a:srgbClr val="565656">
                      <a:lumMod val="60000"/>
                      <a:lumOff val="40000"/>
                    </a:srgbClr>
                  </a:solidFill>
                  <a:latin typeface="Arial" panose="020B0604020202020204" pitchFamily="34" charset="0"/>
                  <a:cs typeface="Arial" panose="020B0604020202020204" pitchFamily="34" charset="0"/>
                </a:rPr>
                <a:t>Cloud Pak for </a:t>
              </a:r>
              <a:br>
                <a:rPr lang="en-US" sz="700" dirty="0">
                  <a:solidFill>
                    <a:srgbClr val="565656">
                      <a:lumMod val="60000"/>
                      <a:lumOff val="40000"/>
                    </a:srgbClr>
                  </a:solidFill>
                  <a:latin typeface="Arial" panose="020B0604020202020204" pitchFamily="34" charset="0"/>
                  <a:cs typeface="Arial" panose="020B0604020202020204" pitchFamily="34" charset="0"/>
                </a:rPr>
              </a:br>
              <a:r>
                <a:rPr lang="en-US" sz="700" dirty="0">
                  <a:solidFill>
                    <a:srgbClr val="565656">
                      <a:lumMod val="60000"/>
                      <a:lumOff val="40000"/>
                    </a:srgbClr>
                  </a:solidFill>
                  <a:latin typeface="Arial" panose="020B0604020202020204" pitchFamily="34" charset="0"/>
                  <a:cs typeface="Arial" panose="020B0604020202020204" pitchFamily="34" charset="0"/>
                </a:rPr>
                <a:t>Security</a:t>
              </a:r>
            </a:p>
          </p:txBody>
        </p:sp>
      </p:grpSp>
      <p:sp>
        <p:nvSpPr>
          <p:cNvPr id="40" name="Rectangle 39">
            <a:extLst>
              <a:ext uri="{FF2B5EF4-FFF2-40B4-BE49-F238E27FC236}">
                <a16:creationId xmlns:a16="http://schemas.microsoft.com/office/drawing/2014/main" id="{35E7024F-BFCE-A447-9172-85C93CD58AE6}"/>
              </a:ext>
            </a:extLst>
          </p:cNvPr>
          <p:cNvSpPr/>
          <p:nvPr/>
        </p:nvSpPr>
        <p:spPr>
          <a:xfrm>
            <a:off x="819448" y="4077076"/>
            <a:ext cx="3182183" cy="646331"/>
          </a:xfrm>
          <a:prstGeom prst="rect">
            <a:avLst/>
          </a:prstGeom>
        </p:spPr>
        <p:txBody>
          <a:bodyPr wrap="square">
            <a:spAutoFit/>
          </a:bodyPr>
          <a:lstStyle/>
          <a:p>
            <a:pPr defTabSz="685966">
              <a:spcBef>
                <a:spcPts val="500"/>
              </a:spcBef>
              <a:buSzPct val="100000"/>
            </a:pPr>
            <a:r>
              <a:rPr lang="en-US" sz="1200" dirty="0">
                <a:solidFill>
                  <a:srgbClr val="FFFFFF"/>
                </a:solidFill>
                <a:latin typeface="Arial" panose="020B0604020202020204"/>
              </a:rPr>
              <a:t>Strengthen IBM’s positioning as a one-stop-shop, offering end-to-end solution from Cloud Paks to Storage</a:t>
            </a:r>
          </a:p>
        </p:txBody>
      </p:sp>
      <p:sp>
        <p:nvSpPr>
          <p:cNvPr id="41" name="TextBox 40">
            <a:extLst>
              <a:ext uri="{FF2B5EF4-FFF2-40B4-BE49-F238E27FC236}">
                <a16:creationId xmlns:a16="http://schemas.microsoft.com/office/drawing/2014/main" id="{28A58181-DD03-5349-AA65-A65D0E33D0EB}"/>
              </a:ext>
            </a:extLst>
          </p:cNvPr>
          <p:cNvSpPr txBox="1"/>
          <p:nvPr/>
        </p:nvSpPr>
        <p:spPr>
          <a:xfrm>
            <a:off x="161309" y="880446"/>
            <a:ext cx="2052165" cy="338554"/>
          </a:xfrm>
          <a:prstGeom prst="rect">
            <a:avLst/>
          </a:prstGeom>
          <a:noFill/>
        </p:spPr>
        <p:txBody>
          <a:bodyPr wrap="none" rtlCol="0">
            <a:spAutoFit/>
          </a:bodyPr>
          <a:lstStyle/>
          <a:p>
            <a:pPr defTabSz="685966"/>
            <a:r>
              <a:rPr lang="en-US" sz="800" i="1" dirty="0">
                <a:solidFill>
                  <a:srgbClr val="FFFFFF"/>
                </a:solidFill>
                <a:latin typeface="Arial" panose="020B0604020202020204"/>
                <a:ea typeface="IBM Plex Sans" charset="0"/>
                <a:cs typeface="IBM Plex Sans" charset="0"/>
              </a:rPr>
              <a:t>Cloud Paks for Integration: Dec 11, 2020</a:t>
            </a:r>
          </a:p>
          <a:p>
            <a:pPr defTabSz="685966"/>
            <a:r>
              <a:rPr lang="en-US" sz="800" i="1" dirty="0">
                <a:solidFill>
                  <a:srgbClr val="FFFFFF"/>
                </a:solidFill>
                <a:latin typeface="Arial" panose="020B0604020202020204"/>
                <a:ea typeface="IBM Plex Sans" charset="0"/>
                <a:cs typeface="IBM Plex Sans" charset="0"/>
              </a:rPr>
              <a:t>Other Cloud Paks: TBD</a:t>
            </a:r>
          </a:p>
        </p:txBody>
      </p:sp>
      <p:sp>
        <p:nvSpPr>
          <p:cNvPr id="2" name="Rectangle 1">
            <a:extLst>
              <a:ext uri="{FF2B5EF4-FFF2-40B4-BE49-F238E27FC236}">
                <a16:creationId xmlns:a16="http://schemas.microsoft.com/office/drawing/2014/main" id="{0299E117-38E5-C743-968B-3AE3FEE68791}"/>
              </a:ext>
            </a:extLst>
          </p:cNvPr>
          <p:cNvSpPr/>
          <p:nvPr/>
        </p:nvSpPr>
        <p:spPr bwMode="auto">
          <a:xfrm>
            <a:off x="6498079" y="1441428"/>
            <a:ext cx="1017032" cy="299755"/>
          </a:xfrm>
          <a:prstGeom prst="rect">
            <a:avLst/>
          </a:prstGeom>
          <a:solidFill>
            <a:schemeClr val="bg2">
              <a:lumMod val="60000"/>
              <a:lumOff val="40000"/>
              <a:alpha val="7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66"/>
            <a:endParaRPr lang="en-US" sz="1400" dirty="0">
              <a:solidFill>
                <a:srgbClr val="000000"/>
              </a:solidFill>
              <a:latin typeface="Arial" panose="020B0604020202020204"/>
              <a:ea typeface="IBM Plex Sans" charset="0"/>
              <a:cs typeface="IBM Plex Sans" charset="0"/>
            </a:endParaRPr>
          </a:p>
        </p:txBody>
      </p:sp>
      <p:sp>
        <p:nvSpPr>
          <p:cNvPr id="42" name="Rectangle 41">
            <a:extLst>
              <a:ext uri="{FF2B5EF4-FFF2-40B4-BE49-F238E27FC236}">
                <a16:creationId xmlns:a16="http://schemas.microsoft.com/office/drawing/2014/main" id="{A64D22D6-AEB1-8B4E-B40B-D4F2DD3416D8}"/>
              </a:ext>
            </a:extLst>
          </p:cNvPr>
          <p:cNvSpPr/>
          <p:nvPr/>
        </p:nvSpPr>
        <p:spPr bwMode="auto">
          <a:xfrm>
            <a:off x="7776925" y="1455339"/>
            <a:ext cx="895595" cy="262608"/>
          </a:xfrm>
          <a:prstGeom prst="rect">
            <a:avLst/>
          </a:prstGeom>
          <a:solidFill>
            <a:schemeClr val="bg2">
              <a:lumMod val="60000"/>
              <a:lumOff val="40000"/>
              <a:alpha val="7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66"/>
            <a:endParaRPr lang="en-US" sz="1400" dirty="0">
              <a:solidFill>
                <a:srgbClr val="000000"/>
              </a:solidFill>
              <a:latin typeface="Arial" panose="020B0604020202020204"/>
              <a:ea typeface="IBM Plex Sans" charset="0"/>
              <a:cs typeface="IBM Plex Sans" charset="0"/>
            </a:endParaRPr>
          </a:p>
        </p:txBody>
      </p:sp>
      <p:pic>
        <p:nvPicPr>
          <p:cNvPr id="37" name="Picture 36">
            <a:extLst>
              <a:ext uri="{FF2B5EF4-FFF2-40B4-BE49-F238E27FC236}">
                <a16:creationId xmlns:a16="http://schemas.microsoft.com/office/drawing/2014/main" id="{4AC89046-B45A-0644-9800-51D544D48BA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76925" y="1097776"/>
            <a:ext cx="895595" cy="306326"/>
          </a:xfrm>
          <a:prstGeom prst="rect">
            <a:avLst/>
          </a:prstGeom>
        </p:spPr>
      </p:pic>
      <p:pic>
        <p:nvPicPr>
          <p:cNvPr id="38" name="Picture 37">
            <a:extLst>
              <a:ext uri="{FF2B5EF4-FFF2-40B4-BE49-F238E27FC236}">
                <a16:creationId xmlns:a16="http://schemas.microsoft.com/office/drawing/2014/main" id="{5C39DBFF-525A-7142-AB9D-E1D8EBD758E2}"/>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84039" y="1480122"/>
            <a:ext cx="872508" cy="241680"/>
          </a:xfrm>
          <a:prstGeom prst="rect">
            <a:avLst/>
          </a:prstGeom>
        </p:spPr>
      </p:pic>
      <p:pic>
        <p:nvPicPr>
          <p:cNvPr id="43" name="Picture 42" descr="A picture containing text, sign, clock&#10;&#10;Description automatically generated">
            <a:extLst>
              <a:ext uri="{FF2B5EF4-FFF2-40B4-BE49-F238E27FC236}">
                <a16:creationId xmlns:a16="http://schemas.microsoft.com/office/drawing/2014/main" id="{09719302-D2EA-364B-823C-1D56700241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059522" y="1097778"/>
            <a:ext cx="306325" cy="306325"/>
          </a:xfrm>
          <a:prstGeom prst="rect">
            <a:avLst/>
          </a:prstGeom>
        </p:spPr>
      </p:pic>
      <p:pic>
        <p:nvPicPr>
          <p:cNvPr id="44" name="Picture 43" descr="Icon&#10;&#10;Description automatically generated">
            <a:extLst>
              <a:ext uri="{FF2B5EF4-FFF2-40B4-BE49-F238E27FC236}">
                <a16:creationId xmlns:a16="http://schemas.microsoft.com/office/drawing/2014/main" id="{BE105605-EBE1-B04C-B600-A53A959BAF8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68961" y="1100756"/>
            <a:ext cx="306325" cy="306325"/>
          </a:xfrm>
          <a:prstGeom prst="rect">
            <a:avLst/>
          </a:prstGeom>
        </p:spPr>
      </p:pic>
      <p:pic>
        <p:nvPicPr>
          <p:cNvPr id="45" name="Picture 44" descr="Icon&#10;&#10;Description automatically generated">
            <a:extLst>
              <a:ext uri="{FF2B5EF4-FFF2-40B4-BE49-F238E27FC236}">
                <a16:creationId xmlns:a16="http://schemas.microsoft.com/office/drawing/2014/main" id="{6E9D8F50-CD58-A346-9128-1426CE0D4B6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59037" y="1465208"/>
            <a:ext cx="306325" cy="306325"/>
          </a:xfrm>
          <a:prstGeom prst="rect">
            <a:avLst/>
          </a:prstGeom>
        </p:spPr>
      </p:pic>
      <p:pic>
        <p:nvPicPr>
          <p:cNvPr id="46" name="Picture 45" descr="A picture containing text, clock&#10;&#10;Description automatically generated">
            <a:extLst>
              <a:ext uri="{FF2B5EF4-FFF2-40B4-BE49-F238E27FC236}">
                <a16:creationId xmlns:a16="http://schemas.microsoft.com/office/drawing/2014/main" id="{C726CCA5-1B22-D045-8FF0-9AF8811E191D}"/>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499795" y="1439235"/>
            <a:ext cx="306325" cy="306325"/>
          </a:xfrm>
          <a:prstGeom prst="rect">
            <a:avLst/>
          </a:prstGeom>
        </p:spPr>
      </p:pic>
      <p:sp>
        <p:nvSpPr>
          <p:cNvPr id="47" name="TextBox 46">
            <a:extLst>
              <a:ext uri="{FF2B5EF4-FFF2-40B4-BE49-F238E27FC236}">
                <a16:creationId xmlns:a16="http://schemas.microsoft.com/office/drawing/2014/main" id="{753D2AE0-87CE-F946-B4F0-58790BE2BCDB}"/>
              </a:ext>
            </a:extLst>
          </p:cNvPr>
          <p:cNvSpPr txBox="1"/>
          <p:nvPr/>
        </p:nvSpPr>
        <p:spPr>
          <a:xfrm>
            <a:off x="5322744" y="1154098"/>
            <a:ext cx="1011815" cy="196208"/>
          </a:xfrm>
          <a:prstGeom prst="rect">
            <a:avLst/>
          </a:prstGeom>
          <a:noFill/>
        </p:spPr>
        <p:txBody>
          <a:bodyPr wrap="none" rtlCol="0">
            <a:spAutoFit/>
          </a:bodyPr>
          <a:lstStyle/>
          <a:p>
            <a:pPr defTabSz="685966"/>
            <a:r>
              <a:rPr lang="en-US" sz="675" b="1" dirty="0">
                <a:solidFill>
                  <a:srgbClr val="000000"/>
                </a:solidFill>
                <a:latin typeface="IBM Plex Sans" panose="020B0503050203000203" pitchFamily="34" charset="0"/>
                <a:ea typeface="IBM Plex Sans" charset="0"/>
                <a:cs typeface="IBM Plex Sans" charset="0"/>
              </a:rPr>
              <a:t>IBM Spectrum Scale</a:t>
            </a:r>
          </a:p>
        </p:txBody>
      </p:sp>
      <p:sp>
        <p:nvSpPr>
          <p:cNvPr id="48" name="TextBox 47">
            <a:extLst>
              <a:ext uri="{FF2B5EF4-FFF2-40B4-BE49-F238E27FC236}">
                <a16:creationId xmlns:a16="http://schemas.microsoft.com/office/drawing/2014/main" id="{18F90312-2064-D446-AE07-0CDB64AEAA4F}"/>
              </a:ext>
            </a:extLst>
          </p:cNvPr>
          <p:cNvSpPr txBox="1"/>
          <p:nvPr/>
        </p:nvSpPr>
        <p:spPr>
          <a:xfrm>
            <a:off x="6639038" y="1158136"/>
            <a:ext cx="1140056" cy="196208"/>
          </a:xfrm>
          <a:prstGeom prst="rect">
            <a:avLst/>
          </a:prstGeom>
          <a:noFill/>
        </p:spPr>
        <p:txBody>
          <a:bodyPr wrap="none" rtlCol="0">
            <a:spAutoFit/>
          </a:bodyPr>
          <a:lstStyle/>
          <a:p>
            <a:pPr defTabSz="685966"/>
            <a:r>
              <a:rPr lang="en-US" sz="675" b="1" dirty="0">
                <a:solidFill>
                  <a:srgbClr val="000000"/>
                </a:solidFill>
                <a:latin typeface="IBM Plex Sans" panose="020B0503050203000203" pitchFamily="34" charset="0"/>
                <a:ea typeface="IBM Plex Sans" charset="0"/>
                <a:cs typeface="IBM Plex Sans" charset="0"/>
              </a:rPr>
              <a:t>IBM Spectrum Discover</a:t>
            </a:r>
          </a:p>
        </p:txBody>
      </p:sp>
      <p:sp>
        <p:nvSpPr>
          <p:cNvPr id="49" name="TextBox 48">
            <a:extLst>
              <a:ext uri="{FF2B5EF4-FFF2-40B4-BE49-F238E27FC236}">
                <a16:creationId xmlns:a16="http://schemas.microsoft.com/office/drawing/2014/main" id="{1429517B-EEC9-FF41-A503-70FBA3728F53}"/>
              </a:ext>
            </a:extLst>
          </p:cNvPr>
          <p:cNvSpPr txBox="1"/>
          <p:nvPr/>
        </p:nvSpPr>
        <p:spPr>
          <a:xfrm>
            <a:off x="5345369" y="1537533"/>
            <a:ext cx="1181734" cy="196208"/>
          </a:xfrm>
          <a:prstGeom prst="rect">
            <a:avLst/>
          </a:prstGeom>
          <a:noFill/>
        </p:spPr>
        <p:txBody>
          <a:bodyPr wrap="none" rtlCol="0">
            <a:spAutoFit/>
          </a:bodyPr>
          <a:lstStyle/>
          <a:p>
            <a:pPr defTabSz="685966"/>
            <a:r>
              <a:rPr lang="en-US" sz="675" b="1" dirty="0">
                <a:solidFill>
                  <a:srgbClr val="000000"/>
                </a:solidFill>
                <a:latin typeface="IBM Plex Sans" panose="020B0503050203000203" pitchFamily="34" charset="0"/>
                <a:ea typeface="IBM Plex Sans" charset="0"/>
                <a:cs typeface="IBM Plex Sans" charset="0"/>
              </a:rPr>
              <a:t>IBM Spectrum Virtualize</a:t>
            </a:r>
          </a:p>
        </p:txBody>
      </p:sp>
      <p:sp>
        <p:nvSpPr>
          <p:cNvPr id="50" name="TextBox 49">
            <a:extLst>
              <a:ext uri="{FF2B5EF4-FFF2-40B4-BE49-F238E27FC236}">
                <a16:creationId xmlns:a16="http://schemas.microsoft.com/office/drawing/2014/main" id="{AC2A1F88-6A8E-4E4D-BC9D-24DE2DF6C22B}"/>
              </a:ext>
            </a:extLst>
          </p:cNvPr>
          <p:cNvSpPr txBox="1"/>
          <p:nvPr/>
        </p:nvSpPr>
        <p:spPr>
          <a:xfrm>
            <a:off x="6746560" y="1442679"/>
            <a:ext cx="788999" cy="300082"/>
          </a:xfrm>
          <a:prstGeom prst="rect">
            <a:avLst/>
          </a:prstGeom>
          <a:noFill/>
        </p:spPr>
        <p:txBody>
          <a:bodyPr wrap="none" rtlCol="0">
            <a:spAutoFit/>
          </a:bodyPr>
          <a:lstStyle/>
          <a:p>
            <a:pPr defTabSz="685966"/>
            <a:r>
              <a:rPr lang="en-US" sz="675" b="1" dirty="0">
                <a:solidFill>
                  <a:srgbClr val="000000"/>
                </a:solidFill>
                <a:latin typeface="IBM Plex Sans" panose="020B0503050203000203" pitchFamily="34" charset="0"/>
                <a:ea typeface="IBM Plex Sans" charset="0"/>
                <a:cs typeface="IBM Plex Sans" charset="0"/>
              </a:rPr>
              <a:t>IBM Cloud</a:t>
            </a:r>
          </a:p>
          <a:p>
            <a:pPr defTabSz="685966"/>
            <a:r>
              <a:rPr lang="en-US" sz="675" b="1" dirty="0">
                <a:solidFill>
                  <a:srgbClr val="000000"/>
                </a:solidFill>
                <a:latin typeface="IBM Plex Sans" panose="020B0503050203000203" pitchFamily="34" charset="0"/>
                <a:ea typeface="IBM Plex Sans" charset="0"/>
                <a:cs typeface="IBM Plex Sans" charset="0"/>
              </a:rPr>
              <a:t>Object Storage</a:t>
            </a:r>
          </a:p>
        </p:txBody>
      </p:sp>
    </p:spTree>
    <p:extLst>
      <p:ext uri="{BB962C8B-B14F-4D97-AF65-F5344CB8AC3E}">
        <p14:creationId xmlns:p14="http://schemas.microsoft.com/office/powerpoint/2010/main" val="244923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28</a:t>
            </a:fld>
            <a:endParaRPr lang="en-US" dirty="0"/>
          </a:p>
        </p:txBody>
      </p:sp>
      <p:sp>
        <p:nvSpPr>
          <p:cNvPr id="6" name="Title 1">
            <a:extLst>
              <a:ext uri="{FF2B5EF4-FFF2-40B4-BE49-F238E27FC236}">
                <a16:creationId xmlns:a16="http://schemas.microsoft.com/office/drawing/2014/main" id="{2F0B6CAD-A33E-594B-BDEB-1BE2D866133F}"/>
              </a:ext>
            </a:extLst>
          </p:cNvPr>
          <p:cNvSpPr txBox="1">
            <a:spLocks/>
          </p:cNvSpPr>
          <p:nvPr/>
        </p:nvSpPr>
        <p:spPr>
          <a:xfrm>
            <a:off x="167855" y="201955"/>
            <a:ext cx="4500860" cy="6463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#3</a:t>
            </a:r>
          </a:p>
          <a:p>
            <a:pPr defTabSz="914400"/>
            <a:r>
              <a:rPr lang="en-US" sz="1400" kern="0" dirty="0"/>
              <a:t>Storage for Cloud Pak for Integration</a:t>
            </a:r>
          </a:p>
          <a:p>
            <a:pPr defTabSz="914400"/>
            <a:r>
              <a:rPr lang="en-US" sz="1400" kern="0" dirty="0"/>
              <a:t>Remediation Options</a:t>
            </a:r>
          </a:p>
        </p:txBody>
      </p:sp>
      <p:pic>
        <p:nvPicPr>
          <p:cNvPr id="16" name="Picture 15">
            <a:extLst>
              <a:ext uri="{FF2B5EF4-FFF2-40B4-BE49-F238E27FC236}">
                <a16:creationId xmlns:a16="http://schemas.microsoft.com/office/drawing/2014/main" id="{6AEE2385-CE9C-CF45-9BC9-2A8BEF0B038F}"/>
              </a:ext>
            </a:extLst>
          </p:cNvPr>
          <p:cNvPicPr>
            <a:picLocks noChangeAspect="1"/>
          </p:cNvPicPr>
          <p:nvPr/>
        </p:nvPicPr>
        <p:blipFill>
          <a:blip r:embed="rId3"/>
          <a:stretch>
            <a:fillRect/>
          </a:stretch>
        </p:blipFill>
        <p:spPr>
          <a:xfrm>
            <a:off x="387612" y="1063133"/>
            <a:ext cx="3446260" cy="1904429"/>
          </a:xfrm>
          <a:prstGeom prst="rect">
            <a:avLst/>
          </a:prstGeom>
        </p:spPr>
      </p:pic>
      <p:pic>
        <p:nvPicPr>
          <p:cNvPr id="12" name="Picture 11">
            <a:extLst>
              <a:ext uri="{FF2B5EF4-FFF2-40B4-BE49-F238E27FC236}">
                <a16:creationId xmlns:a16="http://schemas.microsoft.com/office/drawing/2014/main" id="{90B87826-2DC6-EE4A-B862-D9770FA4B835}"/>
              </a:ext>
            </a:extLst>
          </p:cNvPr>
          <p:cNvPicPr>
            <a:picLocks noChangeAspect="1"/>
          </p:cNvPicPr>
          <p:nvPr/>
        </p:nvPicPr>
        <p:blipFill>
          <a:blip r:embed="rId4"/>
          <a:stretch>
            <a:fillRect/>
          </a:stretch>
        </p:blipFill>
        <p:spPr>
          <a:xfrm>
            <a:off x="4818611" y="1063132"/>
            <a:ext cx="3446260" cy="1904429"/>
          </a:xfrm>
          <a:prstGeom prst="rect">
            <a:avLst/>
          </a:prstGeom>
        </p:spPr>
      </p:pic>
      <p:pic>
        <p:nvPicPr>
          <p:cNvPr id="14" name="Picture 13">
            <a:extLst>
              <a:ext uri="{FF2B5EF4-FFF2-40B4-BE49-F238E27FC236}">
                <a16:creationId xmlns:a16="http://schemas.microsoft.com/office/drawing/2014/main" id="{67F684D7-B715-4C4A-A3FD-1E179F8FCDE1}"/>
              </a:ext>
            </a:extLst>
          </p:cNvPr>
          <p:cNvPicPr>
            <a:picLocks noChangeAspect="1"/>
          </p:cNvPicPr>
          <p:nvPr/>
        </p:nvPicPr>
        <p:blipFill>
          <a:blip r:embed="rId5"/>
          <a:stretch>
            <a:fillRect/>
          </a:stretch>
        </p:blipFill>
        <p:spPr>
          <a:xfrm>
            <a:off x="2788338" y="3128570"/>
            <a:ext cx="3437042" cy="1903594"/>
          </a:xfrm>
          <a:prstGeom prst="rect">
            <a:avLst/>
          </a:prstGeom>
        </p:spPr>
      </p:pic>
    </p:spTree>
    <p:extLst>
      <p:ext uri="{BB962C8B-B14F-4D97-AF65-F5344CB8AC3E}">
        <p14:creationId xmlns:p14="http://schemas.microsoft.com/office/powerpoint/2010/main" val="3935914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29</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1193555"/>
            <a:ext cx="8695877" cy="39499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buClr>
                <a:schemeClr val="bg1"/>
              </a:buClr>
            </a:pPr>
            <a:r>
              <a:rPr lang="en-US" sz="1600" kern="0" dirty="0"/>
              <a:t>Trade up – value in Cloud Pak and OpenShift</a:t>
            </a:r>
          </a:p>
          <a:p>
            <a:pPr marL="514352" lvl="1" indent="-342900" defTabSz="914400">
              <a:buFont typeface="+mj-lt"/>
              <a:buAutoNum type="arabicPeriod"/>
            </a:pPr>
            <a:r>
              <a:rPr lang="en-US" kern="0" dirty="0"/>
              <a:t>Value Statements: Know Your Customer! What value resonates with your audience:</a:t>
            </a:r>
          </a:p>
          <a:p>
            <a:pPr marL="685805" lvl="2" indent="-342900" defTabSz="914400"/>
            <a:r>
              <a:rPr lang="en-US" sz="1100" kern="0" dirty="0"/>
              <a:t>Flexibility in Licensing e.g.: Non-Prod, Capability Access/Rebalancing… </a:t>
            </a:r>
          </a:p>
          <a:p>
            <a:pPr marL="685805" lvl="2" indent="-342900" defTabSz="914400"/>
            <a:r>
              <a:rPr lang="en-US" sz="1100" kern="0" dirty="0"/>
              <a:t>Cloud Pak Only Features e.g.: Certified Containers, Tracing, Asset Repo, Pre-Integrated Monitoring/Logging…</a:t>
            </a:r>
          </a:p>
          <a:p>
            <a:pPr marL="685805" lvl="2" indent="-342900" defTabSz="914400"/>
            <a:r>
              <a:rPr lang="en-US" sz="1100" kern="0" dirty="0"/>
              <a:t>Cost Savings e.g.: 70 PVU to 1 VPC (benefits 100, 120+ PVU Cores), Non-Prod….</a:t>
            </a:r>
          </a:p>
          <a:p>
            <a:pPr marL="514352" lvl="1" indent="-342900" defTabSz="914400">
              <a:buFont typeface="+mj-lt"/>
              <a:buAutoNum type="arabicPeriod"/>
            </a:pPr>
            <a:r>
              <a:rPr lang="en-US" kern="0" dirty="0"/>
              <a:t>Rapid Calculator: </a:t>
            </a:r>
            <a:r>
              <a:rPr lang="en-US" dirty="0">
                <a:hlinkClick r:id="rId3"/>
              </a:rPr>
              <a:t>https://ibm.seismic.com/Link/Content/DCDs39x_ERFkCHhtCOh4JfgQ</a:t>
            </a:r>
            <a:endParaRPr lang="en-US" dirty="0"/>
          </a:p>
          <a:p>
            <a:pPr marL="514352" lvl="1" indent="-342900" defTabSz="914400">
              <a:buFont typeface="+mj-lt"/>
              <a:buAutoNum type="arabicPeriod"/>
            </a:pPr>
            <a:r>
              <a:rPr lang="en-US" dirty="0"/>
              <a:t>Validate what will be deployed as CP4I vs. Licensed as CP4I</a:t>
            </a:r>
          </a:p>
          <a:p>
            <a:pPr marL="514352" lvl="1" indent="-342900" defTabSz="914400">
              <a:buFont typeface="+mj-lt"/>
              <a:buAutoNum type="arabicPeriod"/>
            </a:pPr>
            <a:r>
              <a:rPr lang="en-US" dirty="0"/>
              <a:t>Create a topology proposal &amp; evaluate and review for needing additional capacity, OCP entitlement, storage, etc. </a:t>
            </a:r>
          </a:p>
        </p:txBody>
      </p:sp>
      <p:sp>
        <p:nvSpPr>
          <p:cNvPr id="6" name="Title 1">
            <a:extLst>
              <a:ext uri="{FF2B5EF4-FFF2-40B4-BE49-F238E27FC236}">
                <a16:creationId xmlns:a16="http://schemas.microsoft.com/office/drawing/2014/main" id="{4CFDB275-CE98-EC43-8941-6B11605AAD6F}"/>
              </a:ext>
            </a:extLst>
          </p:cNvPr>
          <p:cNvSpPr txBox="1">
            <a:spLocks/>
          </p:cNvSpPr>
          <p:nvPr/>
        </p:nvSpPr>
        <p:spPr>
          <a:xfrm>
            <a:off x="325591" y="209099"/>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#4</a:t>
            </a:r>
          </a:p>
          <a:p>
            <a:pPr defTabSz="914400"/>
            <a:r>
              <a:rPr lang="en-US" sz="2400" kern="0" dirty="0"/>
              <a:t>Cloud Pak for Integration Licenses </a:t>
            </a:r>
          </a:p>
        </p:txBody>
      </p:sp>
      <p:pic>
        <p:nvPicPr>
          <p:cNvPr id="2" name="Picture 1">
            <a:extLst>
              <a:ext uri="{FF2B5EF4-FFF2-40B4-BE49-F238E27FC236}">
                <a16:creationId xmlns:a16="http://schemas.microsoft.com/office/drawing/2014/main" id="{241426CD-25CB-7948-9632-EA8DE7C9FBE9}"/>
              </a:ext>
            </a:extLst>
          </p:cNvPr>
          <p:cNvPicPr>
            <a:picLocks noChangeAspect="1"/>
          </p:cNvPicPr>
          <p:nvPr/>
        </p:nvPicPr>
        <p:blipFill>
          <a:blip r:embed="rId4"/>
          <a:stretch>
            <a:fillRect/>
          </a:stretch>
        </p:blipFill>
        <p:spPr>
          <a:xfrm>
            <a:off x="4255300" y="4036607"/>
            <a:ext cx="4857185" cy="1084193"/>
          </a:xfrm>
          <a:prstGeom prst="rect">
            <a:avLst/>
          </a:prstGeom>
        </p:spPr>
      </p:pic>
    </p:spTree>
    <p:extLst>
      <p:ext uri="{BB962C8B-B14F-4D97-AF65-F5344CB8AC3E}">
        <p14:creationId xmlns:p14="http://schemas.microsoft.com/office/powerpoint/2010/main" val="995662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6E3573-7CFD-CC47-9B85-42D6EA155CC5}"/>
              </a:ext>
            </a:extLst>
          </p:cNvPr>
          <p:cNvSpPr>
            <a:spLocks noGrp="1"/>
          </p:cNvSpPr>
          <p:nvPr>
            <p:ph type="title"/>
          </p:nvPr>
        </p:nvSpPr>
        <p:spPr>
          <a:xfrm>
            <a:off x="438912" y="312680"/>
            <a:ext cx="4133088" cy="445603"/>
          </a:xfrm>
        </p:spPr>
        <p:txBody>
          <a:bodyPr/>
          <a:lstStyle/>
          <a:p>
            <a:r>
              <a:rPr lang="en-US" dirty="0"/>
              <a:t>Agenda</a:t>
            </a:r>
          </a:p>
        </p:txBody>
      </p:sp>
      <p:sp>
        <p:nvSpPr>
          <p:cNvPr id="7" name="Text Placeholder 6">
            <a:extLst>
              <a:ext uri="{FF2B5EF4-FFF2-40B4-BE49-F238E27FC236}">
                <a16:creationId xmlns:a16="http://schemas.microsoft.com/office/drawing/2014/main" id="{74907B21-9FA6-1C46-8440-CB9F3A981DED}"/>
              </a:ext>
            </a:extLst>
          </p:cNvPr>
          <p:cNvSpPr>
            <a:spLocks noGrp="1"/>
          </p:cNvSpPr>
          <p:nvPr>
            <p:ph type="body" sz="quarter" idx="13"/>
          </p:nvPr>
        </p:nvSpPr>
        <p:spPr>
          <a:xfrm>
            <a:off x="448056" y="1194965"/>
            <a:ext cx="4123944" cy="2414388"/>
          </a:xfrm>
        </p:spPr>
        <p:txBody>
          <a:bodyPr/>
          <a:lstStyle/>
          <a:p>
            <a:pPr marL="285750" indent="-285750">
              <a:buFont typeface="Arial" panose="020B0604020202020204" pitchFamily="34" charset="0"/>
              <a:buChar char="•"/>
            </a:pPr>
            <a:r>
              <a:rPr lang="en-US" sz="1600" dirty="0"/>
              <a:t>Session Objectives and Format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Rules of the Road &amp; Guardrails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Meet the Panel Subject Mater Experts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Top 5 Inhibitors Discussions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Call to Action</a:t>
            </a:r>
          </a:p>
        </p:txBody>
      </p:sp>
      <p:sp>
        <p:nvSpPr>
          <p:cNvPr id="5" name="Slide Number Placeholder 4">
            <a:extLst>
              <a:ext uri="{FF2B5EF4-FFF2-40B4-BE49-F238E27FC236}">
                <a16:creationId xmlns:a16="http://schemas.microsoft.com/office/drawing/2014/main" id="{2094EA53-69C9-9047-B592-902F44D55195}"/>
              </a:ext>
            </a:extLst>
          </p:cNvPr>
          <p:cNvSpPr>
            <a:spLocks noGrp="1"/>
          </p:cNvSpPr>
          <p:nvPr>
            <p:ph type="sldNum" sz="quarter" idx="11"/>
          </p:nvPr>
        </p:nvSpPr>
        <p:spPr/>
        <p:txBody>
          <a:bodyPr/>
          <a:lstStyle/>
          <a:p>
            <a:fld id="{59395FB3-9C97-154F-86B2-7E381B951268}" type="slidenum">
              <a:rPr lang="en-US" smtClean="0"/>
              <a:pPr/>
              <a:t>3</a:t>
            </a:fld>
            <a:endParaRPr lang="en-US" dirty="0"/>
          </a:p>
        </p:txBody>
      </p:sp>
    </p:spTree>
    <p:extLst>
      <p:ext uri="{BB962C8B-B14F-4D97-AF65-F5344CB8AC3E}">
        <p14:creationId xmlns:p14="http://schemas.microsoft.com/office/powerpoint/2010/main" val="224508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30</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199440" y="983567"/>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buClr>
                <a:schemeClr val="bg1"/>
              </a:buClr>
            </a:pPr>
            <a:r>
              <a:rPr lang="en-US" sz="1600" kern="0" dirty="0"/>
              <a:t>OpenShift entitlements - </a:t>
            </a:r>
            <a:r>
              <a:rPr lang="en-US" sz="1600" kern="0" dirty="0">
                <a:hlinkClick r:id="rId3"/>
              </a:rPr>
              <a:t>https://www.ibm.com/support/knowledgecenter/SSGT7J_20.4/planning/licensing.html</a:t>
            </a:r>
            <a:endParaRPr lang="en-US" sz="1600" kern="0" dirty="0"/>
          </a:p>
          <a:p>
            <a:pPr defTabSz="914400">
              <a:buClr>
                <a:schemeClr val="bg1"/>
              </a:buClr>
            </a:pPr>
            <a:endParaRPr lang="en-US" sz="1600" kern="0" dirty="0"/>
          </a:p>
        </p:txBody>
      </p:sp>
      <p:sp>
        <p:nvSpPr>
          <p:cNvPr id="6" name="Title 1">
            <a:extLst>
              <a:ext uri="{FF2B5EF4-FFF2-40B4-BE49-F238E27FC236}">
                <a16:creationId xmlns:a16="http://schemas.microsoft.com/office/drawing/2014/main" id="{4CFDB275-CE98-EC43-8941-6B11605AAD6F}"/>
              </a:ext>
            </a:extLst>
          </p:cNvPr>
          <p:cNvSpPr txBox="1">
            <a:spLocks/>
          </p:cNvSpPr>
          <p:nvPr/>
        </p:nvSpPr>
        <p:spPr>
          <a:xfrm>
            <a:off x="248683" y="139154"/>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#4</a:t>
            </a:r>
          </a:p>
          <a:p>
            <a:pPr defTabSz="914400"/>
            <a:r>
              <a:rPr lang="en-US" sz="2400" kern="0" dirty="0"/>
              <a:t>Cloud Pak for Integration Licenses </a:t>
            </a:r>
          </a:p>
        </p:txBody>
      </p:sp>
      <p:graphicFrame>
        <p:nvGraphicFramePr>
          <p:cNvPr id="4" name="Table 6">
            <a:extLst>
              <a:ext uri="{FF2B5EF4-FFF2-40B4-BE49-F238E27FC236}">
                <a16:creationId xmlns:a16="http://schemas.microsoft.com/office/drawing/2014/main" id="{C3606E94-AC6C-8047-8E57-27A20BBBF1E4}"/>
              </a:ext>
            </a:extLst>
          </p:cNvPr>
          <p:cNvGraphicFramePr>
            <a:graphicFrameLocks noGrp="1"/>
          </p:cNvGraphicFramePr>
          <p:nvPr/>
        </p:nvGraphicFramePr>
        <p:xfrm>
          <a:off x="421678" y="1479430"/>
          <a:ext cx="8493655" cy="3657600"/>
        </p:xfrm>
        <a:graphic>
          <a:graphicData uri="http://schemas.openxmlformats.org/drawingml/2006/table">
            <a:tbl>
              <a:tblPr firstRow="1" bandRow="1">
                <a:tableStyleId>{5C22544A-7EE6-4342-B048-85BDC9FD1C3A}</a:tableStyleId>
              </a:tblPr>
              <a:tblGrid>
                <a:gridCol w="2619905">
                  <a:extLst>
                    <a:ext uri="{9D8B030D-6E8A-4147-A177-3AD203B41FA5}">
                      <a16:colId xmlns:a16="http://schemas.microsoft.com/office/drawing/2014/main" val="934122256"/>
                    </a:ext>
                  </a:extLst>
                </a:gridCol>
                <a:gridCol w="1298598">
                  <a:extLst>
                    <a:ext uri="{9D8B030D-6E8A-4147-A177-3AD203B41FA5}">
                      <a16:colId xmlns:a16="http://schemas.microsoft.com/office/drawing/2014/main" val="1035998161"/>
                    </a:ext>
                  </a:extLst>
                </a:gridCol>
                <a:gridCol w="2550016">
                  <a:extLst>
                    <a:ext uri="{9D8B030D-6E8A-4147-A177-3AD203B41FA5}">
                      <a16:colId xmlns:a16="http://schemas.microsoft.com/office/drawing/2014/main" val="4126951152"/>
                    </a:ext>
                  </a:extLst>
                </a:gridCol>
                <a:gridCol w="2025136">
                  <a:extLst>
                    <a:ext uri="{9D8B030D-6E8A-4147-A177-3AD203B41FA5}">
                      <a16:colId xmlns:a16="http://schemas.microsoft.com/office/drawing/2014/main" val="1077679189"/>
                    </a:ext>
                  </a:extLst>
                </a:gridCol>
              </a:tblGrid>
              <a:tr h="441463">
                <a:tc>
                  <a:txBody>
                    <a:bodyPr/>
                    <a:lstStyle/>
                    <a:p>
                      <a:r>
                        <a:rPr lang="en-US" sz="1200" dirty="0">
                          <a:solidFill>
                            <a:schemeClr val="tx1"/>
                          </a:solidFill>
                        </a:rPr>
                        <a:t>Capability</a:t>
                      </a:r>
                    </a:p>
                  </a:txBody>
                  <a:tcPr/>
                </a:tc>
                <a:tc>
                  <a:txBody>
                    <a:bodyPr/>
                    <a:lstStyle/>
                    <a:p>
                      <a:r>
                        <a:rPr lang="en-US" sz="1200" dirty="0">
                          <a:solidFill>
                            <a:schemeClr val="tx1"/>
                          </a:solidFill>
                        </a:rPr>
                        <a:t>Production - VPC to License</a:t>
                      </a:r>
                    </a:p>
                  </a:txBody>
                  <a:tcPr/>
                </a:tc>
                <a:tc>
                  <a:txBody>
                    <a:bodyPr/>
                    <a:lstStyle/>
                    <a:p>
                      <a:r>
                        <a:rPr lang="en-US" sz="1200" dirty="0">
                          <a:solidFill>
                            <a:schemeClr val="tx1"/>
                          </a:solidFill>
                        </a:rPr>
                        <a:t>Non-Production – VPC to License</a:t>
                      </a:r>
                    </a:p>
                  </a:txBody>
                  <a:tcPr/>
                </a:tc>
                <a:tc>
                  <a:txBody>
                    <a:bodyPr/>
                    <a:lstStyle/>
                    <a:p>
                      <a:r>
                        <a:rPr lang="en-US" sz="1200" dirty="0">
                          <a:solidFill>
                            <a:schemeClr val="tx1"/>
                          </a:solidFill>
                        </a:rPr>
                        <a:t>OpenShift Entitlement</a:t>
                      </a:r>
                    </a:p>
                  </a:txBody>
                  <a:tcPr/>
                </a:tc>
                <a:extLst>
                  <a:ext uri="{0D108BD9-81ED-4DB2-BD59-A6C34878D82A}">
                    <a16:rowId xmlns:a16="http://schemas.microsoft.com/office/drawing/2014/main" val="412476422"/>
                  </a:ext>
                </a:extLst>
              </a:tr>
              <a:tr h="264878">
                <a:tc>
                  <a:txBody>
                    <a:bodyPr/>
                    <a:lstStyle/>
                    <a:p>
                      <a:r>
                        <a:rPr lang="en-US" sz="1200" dirty="0">
                          <a:solidFill>
                            <a:schemeClr val="tx1"/>
                          </a:solidFill>
                        </a:rPr>
                        <a:t>App Connect Enterprise</a:t>
                      </a:r>
                    </a:p>
                  </a:txBody>
                  <a:tcPr/>
                </a:tc>
                <a:tc>
                  <a:txBody>
                    <a:bodyPr/>
                    <a:lstStyle/>
                    <a:p>
                      <a:r>
                        <a:rPr lang="en-US" sz="1200" dirty="0">
                          <a:solidFill>
                            <a:schemeClr val="tx1"/>
                          </a:solidFill>
                        </a:rPr>
                        <a:t>1:3</a:t>
                      </a:r>
                    </a:p>
                  </a:txBody>
                  <a:tcPr/>
                </a:tc>
                <a:tc>
                  <a:txBody>
                    <a:bodyPr/>
                    <a:lstStyle/>
                    <a:p>
                      <a:r>
                        <a:rPr lang="en-US" sz="1200" dirty="0">
                          <a:solidFill>
                            <a:schemeClr val="tx1"/>
                          </a:solidFill>
                        </a:rPr>
                        <a:t>2:3</a:t>
                      </a:r>
                    </a:p>
                  </a:txBody>
                  <a:tcPr/>
                </a:tc>
                <a:tc rowSpan="9">
                  <a:txBody>
                    <a:bodyPr/>
                    <a:lstStyle/>
                    <a:p>
                      <a:r>
                        <a:rPr lang="en-US" sz="1200" dirty="0">
                          <a:solidFill>
                            <a:schemeClr val="tx1"/>
                          </a:solidFill>
                        </a:rPr>
                        <a:t>3:1 for all Licensed VPC to which the customer is entitled </a:t>
                      </a:r>
                      <a:r>
                        <a:rPr lang="en-US" sz="1200" dirty="0">
                          <a:solidFill>
                            <a:schemeClr val="tx1"/>
                          </a:solidFill>
                          <a:hlinkClick r:id="rId3"/>
                        </a:rPr>
                        <a:t>https://www.ibm.com/support/knowledgecenter/SSGT7J_20.4/planning/licensing.html</a:t>
                      </a:r>
                      <a:endParaRPr lang="en-US" sz="1200" dirty="0">
                        <a:solidFill>
                          <a:schemeClr val="tx1"/>
                        </a:solidFill>
                      </a:endParaRPr>
                    </a:p>
                    <a:p>
                      <a:endParaRPr lang="en-US" sz="1200" dirty="0">
                        <a:solidFill>
                          <a:schemeClr val="tx1"/>
                        </a:solidFill>
                      </a:endParaRPr>
                    </a:p>
                    <a:p>
                      <a:r>
                        <a:rPr lang="en-US" sz="1200" dirty="0">
                          <a:solidFill>
                            <a:schemeClr val="tx1"/>
                          </a:solidFill>
                        </a:rPr>
                        <a:t> </a:t>
                      </a:r>
                    </a:p>
                  </a:txBody>
                  <a:tcPr/>
                </a:tc>
                <a:extLst>
                  <a:ext uri="{0D108BD9-81ED-4DB2-BD59-A6C34878D82A}">
                    <a16:rowId xmlns:a16="http://schemas.microsoft.com/office/drawing/2014/main" val="1428898351"/>
                  </a:ext>
                </a:extLst>
              </a:tr>
              <a:tr h="264878">
                <a:tc>
                  <a:txBody>
                    <a:bodyPr/>
                    <a:lstStyle/>
                    <a:p>
                      <a:r>
                        <a:rPr lang="en-US" sz="1200" dirty="0">
                          <a:solidFill>
                            <a:schemeClr val="tx1"/>
                          </a:solidFill>
                        </a:rPr>
                        <a:t>API Connect</a:t>
                      </a:r>
                    </a:p>
                  </a:txBody>
                  <a:tcPr/>
                </a:tc>
                <a:tc>
                  <a:txBody>
                    <a:bodyPr/>
                    <a:lstStyle/>
                    <a:p>
                      <a:r>
                        <a:rPr lang="en-US" sz="1200" dirty="0">
                          <a:solidFill>
                            <a:schemeClr val="tx1"/>
                          </a:solidFill>
                        </a:rPr>
                        <a:t>1:1</a:t>
                      </a:r>
                    </a:p>
                  </a:txBody>
                  <a:tcPr/>
                </a:tc>
                <a:tc>
                  <a:txBody>
                    <a:bodyPr/>
                    <a:lstStyle/>
                    <a:p>
                      <a:r>
                        <a:rPr lang="en-US" sz="1200" dirty="0">
                          <a:solidFill>
                            <a:schemeClr val="tx1"/>
                          </a:solidFill>
                        </a:rPr>
                        <a:t>2:1</a:t>
                      </a:r>
                    </a:p>
                  </a:txBody>
                  <a:tcPr/>
                </a:tc>
                <a:tc vMerge="1">
                  <a:txBody>
                    <a:bodyPr/>
                    <a:lstStyle/>
                    <a:p>
                      <a:endParaRPr lang="en-US" sz="1200" dirty="0"/>
                    </a:p>
                  </a:txBody>
                  <a:tcPr/>
                </a:tc>
                <a:extLst>
                  <a:ext uri="{0D108BD9-81ED-4DB2-BD59-A6C34878D82A}">
                    <a16:rowId xmlns:a16="http://schemas.microsoft.com/office/drawing/2014/main" val="746541936"/>
                  </a:ext>
                </a:extLst>
              </a:tr>
              <a:tr h="264878">
                <a:tc>
                  <a:txBody>
                    <a:bodyPr/>
                    <a:lstStyle/>
                    <a:p>
                      <a:r>
                        <a:rPr lang="en-US" sz="1200" dirty="0">
                          <a:solidFill>
                            <a:schemeClr val="tx1"/>
                          </a:solidFill>
                        </a:rPr>
                        <a:t>DataPower</a:t>
                      </a:r>
                    </a:p>
                  </a:txBody>
                  <a:tcPr/>
                </a:tc>
                <a:tc>
                  <a:txBody>
                    <a:bodyPr/>
                    <a:lstStyle/>
                    <a:p>
                      <a:r>
                        <a:rPr lang="en-US" sz="1200" dirty="0">
                          <a:solidFill>
                            <a:schemeClr val="tx1"/>
                          </a:solidFill>
                        </a:rPr>
                        <a:t>1:1</a:t>
                      </a:r>
                    </a:p>
                  </a:txBody>
                  <a:tcPr/>
                </a:tc>
                <a:tc>
                  <a:txBody>
                    <a:bodyPr/>
                    <a:lstStyle/>
                    <a:p>
                      <a:r>
                        <a:rPr lang="en-US" sz="1200" dirty="0">
                          <a:solidFill>
                            <a:schemeClr val="tx1"/>
                          </a:solidFill>
                        </a:rPr>
                        <a:t>2:1</a:t>
                      </a:r>
                    </a:p>
                  </a:txBody>
                  <a:tcPr/>
                </a:tc>
                <a:tc vMerge="1">
                  <a:txBody>
                    <a:bodyPr/>
                    <a:lstStyle/>
                    <a:p>
                      <a:endParaRPr lang="en-US" sz="1200" dirty="0"/>
                    </a:p>
                  </a:txBody>
                  <a:tcPr/>
                </a:tc>
                <a:extLst>
                  <a:ext uri="{0D108BD9-81ED-4DB2-BD59-A6C34878D82A}">
                    <a16:rowId xmlns:a16="http://schemas.microsoft.com/office/drawing/2014/main" val="4065763158"/>
                  </a:ext>
                </a:extLst>
              </a:tr>
              <a:tr h="264878">
                <a:tc>
                  <a:txBody>
                    <a:bodyPr/>
                    <a:lstStyle/>
                    <a:p>
                      <a:r>
                        <a:rPr lang="en-US" sz="1200" dirty="0">
                          <a:solidFill>
                            <a:schemeClr val="tx1"/>
                          </a:solidFill>
                        </a:rPr>
                        <a:t>MQ Advance</a:t>
                      </a:r>
                    </a:p>
                  </a:txBody>
                  <a:tcPr/>
                </a:tc>
                <a:tc>
                  <a:txBody>
                    <a:bodyPr/>
                    <a:lstStyle/>
                    <a:p>
                      <a:r>
                        <a:rPr lang="en-US" sz="1200" dirty="0">
                          <a:solidFill>
                            <a:schemeClr val="tx1"/>
                          </a:solidFill>
                        </a:rPr>
                        <a:t>2:1</a:t>
                      </a:r>
                    </a:p>
                  </a:txBody>
                  <a:tcPr/>
                </a:tc>
                <a:tc>
                  <a:txBody>
                    <a:bodyPr/>
                    <a:lstStyle/>
                    <a:p>
                      <a:r>
                        <a:rPr lang="en-US" sz="1200" dirty="0">
                          <a:solidFill>
                            <a:schemeClr val="tx1"/>
                          </a:solidFill>
                        </a:rPr>
                        <a:t>4:1</a:t>
                      </a:r>
                    </a:p>
                  </a:txBody>
                  <a:tcPr/>
                </a:tc>
                <a:tc vMerge="1">
                  <a:txBody>
                    <a:bodyPr/>
                    <a:lstStyle/>
                    <a:p>
                      <a:endParaRPr lang="en-US" sz="1200" dirty="0"/>
                    </a:p>
                  </a:txBody>
                  <a:tcPr/>
                </a:tc>
                <a:extLst>
                  <a:ext uri="{0D108BD9-81ED-4DB2-BD59-A6C34878D82A}">
                    <a16:rowId xmlns:a16="http://schemas.microsoft.com/office/drawing/2014/main" val="1619785335"/>
                  </a:ext>
                </a:extLst>
              </a:tr>
              <a:tr h="264878">
                <a:tc>
                  <a:txBody>
                    <a:bodyPr/>
                    <a:lstStyle/>
                    <a:p>
                      <a:r>
                        <a:rPr lang="en-US" sz="1200" dirty="0">
                          <a:solidFill>
                            <a:schemeClr val="tx1"/>
                          </a:solidFill>
                        </a:rPr>
                        <a:t>MQ Advanced HA Replica</a:t>
                      </a:r>
                    </a:p>
                  </a:txBody>
                  <a:tcPr/>
                </a:tc>
                <a:tc>
                  <a:txBody>
                    <a:bodyPr/>
                    <a:lstStyle/>
                    <a:p>
                      <a:r>
                        <a:rPr lang="en-US" sz="1200" dirty="0">
                          <a:solidFill>
                            <a:schemeClr val="tx1"/>
                          </a:solidFill>
                        </a:rPr>
                        <a:t>10:1</a:t>
                      </a:r>
                    </a:p>
                  </a:txBody>
                  <a:tcPr/>
                </a:tc>
                <a:tc>
                  <a:txBody>
                    <a:bodyPr/>
                    <a:lstStyle/>
                    <a:p>
                      <a:r>
                        <a:rPr lang="en-US" sz="1200" dirty="0">
                          <a:solidFill>
                            <a:schemeClr val="tx1"/>
                          </a:solidFill>
                        </a:rPr>
                        <a:t>20:1</a:t>
                      </a:r>
                    </a:p>
                  </a:txBody>
                  <a:tcPr/>
                </a:tc>
                <a:tc vMerge="1">
                  <a:txBody>
                    <a:bodyPr/>
                    <a:lstStyle/>
                    <a:p>
                      <a:endParaRPr lang="en-US" sz="1200"/>
                    </a:p>
                  </a:txBody>
                  <a:tcPr/>
                </a:tc>
                <a:extLst>
                  <a:ext uri="{0D108BD9-81ED-4DB2-BD59-A6C34878D82A}">
                    <a16:rowId xmlns:a16="http://schemas.microsoft.com/office/drawing/2014/main" val="3646717525"/>
                  </a:ext>
                </a:extLst>
              </a:tr>
              <a:tr h="264878">
                <a:tc>
                  <a:txBody>
                    <a:bodyPr/>
                    <a:lstStyle/>
                    <a:p>
                      <a:r>
                        <a:rPr lang="en-US" sz="1200" dirty="0">
                          <a:solidFill>
                            <a:schemeClr val="tx1"/>
                          </a:solidFill>
                        </a:rPr>
                        <a:t>MQ Base</a:t>
                      </a:r>
                    </a:p>
                  </a:txBody>
                  <a:tcPr/>
                </a:tc>
                <a:tc>
                  <a:txBody>
                    <a:bodyPr/>
                    <a:lstStyle/>
                    <a:p>
                      <a:r>
                        <a:rPr lang="en-US" sz="1200" dirty="0">
                          <a:solidFill>
                            <a:schemeClr val="tx1"/>
                          </a:solidFill>
                        </a:rPr>
                        <a:t>4:1</a:t>
                      </a:r>
                    </a:p>
                  </a:txBody>
                  <a:tcPr/>
                </a:tc>
                <a:tc>
                  <a:txBody>
                    <a:bodyPr/>
                    <a:lstStyle/>
                    <a:p>
                      <a:r>
                        <a:rPr lang="en-US" sz="1200" dirty="0">
                          <a:solidFill>
                            <a:schemeClr val="tx1"/>
                          </a:solidFill>
                        </a:rPr>
                        <a:t>8:1</a:t>
                      </a:r>
                    </a:p>
                  </a:txBody>
                  <a:tcPr/>
                </a:tc>
                <a:tc vMerge="1">
                  <a:txBody>
                    <a:bodyPr/>
                    <a:lstStyle/>
                    <a:p>
                      <a:endParaRPr lang="en-US" sz="1200"/>
                    </a:p>
                  </a:txBody>
                  <a:tcPr/>
                </a:tc>
                <a:extLst>
                  <a:ext uri="{0D108BD9-81ED-4DB2-BD59-A6C34878D82A}">
                    <a16:rowId xmlns:a16="http://schemas.microsoft.com/office/drawing/2014/main" val="1265603314"/>
                  </a:ext>
                </a:extLst>
              </a:tr>
              <a:tr h="264878">
                <a:tc>
                  <a:txBody>
                    <a:bodyPr/>
                    <a:lstStyle/>
                    <a:p>
                      <a:r>
                        <a:rPr lang="en-US" sz="1200" dirty="0">
                          <a:solidFill>
                            <a:schemeClr val="tx1"/>
                          </a:solidFill>
                        </a:rPr>
                        <a:t>MQ Base HA Replica</a:t>
                      </a:r>
                    </a:p>
                  </a:txBody>
                  <a:tcPr/>
                </a:tc>
                <a:tc>
                  <a:txBody>
                    <a:bodyPr/>
                    <a:lstStyle/>
                    <a:p>
                      <a:r>
                        <a:rPr lang="en-US" sz="1200" dirty="0">
                          <a:solidFill>
                            <a:schemeClr val="tx1"/>
                          </a:solidFill>
                        </a:rPr>
                        <a:t>20:1</a:t>
                      </a:r>
                    </a:p>
                  </a:txBody>
                  <a:tcPr/>
                </a:tc>
                <a:tc>
                  <a:txBody>
                    <a:bodyPr/>
                    <a:lstStyle/>
                    <a:p>
                      <a:r>
                        <a:rPr lang="en-US" sz="1200" dirty="0">
                          <a:solidFill>
                            <a:schemeClr val="tx1"/>
                          </a:solidFill>
                        </a:rPr>
                        <a:t>40:1</a:t>
                      </a:r>
                    </a:p>
                  </a:txBody>
                  <a:tcPr/>
                </a:tc>
                <a:tc vMerge="1">
                  <a:txBody>
                    <a:bodyPr/>
                    <a:lstStyle/>
                    <a:p>
                      <a:endParaRPr lang="en-US" sz="1200" dirty="0"/>
                    </a:p>
                  </a:txBody>
                  <a:tcPr/>
                </a:tc>
                <a:extLst>
                  <a:ext uri="{0D108BD9-81ED-4DB2-BD59-A6C34878D82A}">
                    <a16:rowId xmlns:a16="http://schemas.microsoft.com/office/drawing/2014/main" val="926258601"/>
                  </a:ext>
                </a:extLst>
              </a:tr>
              <a:tr h="264878">
                <a:tc>
                  <a:txBody>
                    <a:bodyPr/>
                    <a:lstStyle/>
                    <a:p>
                      <a:r>
                        <a:rPr lang="en-US" sz="1200" dirty="0">
                          <a:solidFill>
                            <a:schemeClr val="tx1"/>
                          </a:solidFill>
                        </a:rPr>
                        <a:t>Event Streams</a:t>
                      </a:r>
                    </a:p>
                  </a:txBody>
                  <a:tcPr/>
                </a:tc>
                <a:tc>
                  <a:txBody>
                    <a:bodyPr/>
                    <a:lstStyle/>
                    <a:p>
                      <a:r>
                        <a:rPr lang="en-US" sz="1200" dirty="0">
                          <a:solidFill>
                            <a:schemeClr val="tx1"/>
                          </a:solidFill>
                        </a:rPr>
                        <a:t>1:1</a:t>
                      </a:r>
                    </a:p>
                  </a:txBody>
                  <a:tcPr/>
                </a:tc>
                <a:tc>
                  <a:txBody>
                    <a:bodyPr/>
                    <a:lstStyle/>
                    <a:p>
                      <a:r>
                        <a:rPr lang="en-US" sz="1200" dirty="0">
                          <a:solidFill>
                            <a:schemeClr val="tx1"/>
                          </a:solidFill>
                        </a:rPr>
                        <a:t>2:1</a:t>
                      </a:r>
                    </a:p>
                  </a:txBody>
                  <a:tcPr/>
                </a:tc>
                <a:tc vMerge="1">
                  <a:txBody>
                    <a:bodyPr/>
                    <a:lstStyle/>
                    <a:p>
                      <a:endParaRPr lang="en-US" sz="1200" dirty="0"/>
                    </a:p>
                  </a:txBody>
                  <a:tcPr/>
                </a:tc>
                <a:extLst>
                  <a:ext uri="{0D108BD9-81ED-4DB2-BD59-A6C34878D82A}">
                    <a16:rowId xmlns:a16="http://schemas.microsoft.com/office/drawing/2014/main" val="2328766129"/>
                  </a:ext>
                </a:extLst>
              </a:tr>
              <a:tr h="264878">
                <a:tc>
                  <a:txBody>
                    <a:bodyPr/>
                    <a:lstStyle/>
                    <a:p>
                      <a:r>
                        <a:rPr lang="en-US" sz="1200" dirty="0">
                          <a:solidFill>
                            <a:schemeClr val="tx1"/>
                          </a:solidFill>
                        </a:rPr>
                        <a:t>Aspera HSTS 1 Gbps</a:t>
                      </a:r>
                    </a:p>
                  </a:txBody>
                  <a:tcPr/>
                </a:tc>
                <a:tc>
                  <a:txBody>
                    <a:bodyPr/>
                    <a:lstStyle/>
                    <a:p>
                      <a:r>
                        <a:rPr lang="en-US" sz="1200" dirty="0">
                          <a:solidFill>
                            <a:schemeClr val="tx1"/>
                          </a:solidFill>
                        </a:rPr>
                        <a:t>1:4</a:t>
                      </a:r>
                    </a:p>
                  </a:txBody>
                  <a:tcPr/>
                </a:tc>
                <a:tc>
                  <a:txBody>
                    <a:bodyPr/>
                    <a:lstStyle/>
                    <a:p>
                      <a:r>
                        <a:rPr lang="en-US" sz="1200" dirty="0">
                          <a:solidFill>
                            <a:schemeClr val="tx1"/>
                          </a:solidFill>
                        </a:rPr>
                        <a:t>1:2</a:t>
                      </a:r>
                    </a:p>
                  </a:txBody>
                  <a:tcPr/>
                </a:tc>
                <a:tc vMerge="1">
                  <a:txBody>
                    <a:bodyPr/>
                    <a:lstStyle/>
                    <a:p>
                      <a:endParaRPr lang="en-US"/>
                    </a:p>
                  </a:txBody>
                  <a:tcPr/>
                </a:tc>
                <a:extLst>
                  <a:ext uri="{0D108BD9-81ED-4DB2-BD59-A6C34878D82A}">
                    <a16:rowId xmlns:a16="http://schemas.microsoft.com/office/drawing/2014/main" val="149338033"/>
                  </a:ext>
                </a:extLst>
              </a:tr>
              <a:tr h="441463">
                <a:tc>
                  <a:txBody>
                    <a:bodyPr/>
                    <a:lstStyle/>
                    <a:p>
                      <a:r>
                        <a:rPr lang="en-US" sz="1200" dirty="0">
                          <a:solidFill>
                            <a:schemeClr val="tx1"/>
                          </a:solidFill>
                        </a:rPr>
                        <a:t>Add-On Operation Dashboard Unrestricted</a:t>
                      </a:r>
                    </a:p>
                  </a:txBody>
                  <a:tcPr/>
                </a:tc>
                <a:tc gridSpan="2">
                  <a:txBody>
                    <a:bodyPr/>
                    <a:lstStyle/>
                    <a:p>
                      <a:r>
                        <a:rPr lang="en-US" sz="1200" dirty="0">
                          <a:solidFill>
                            <a:schemeClr val="tx1"/>
                          </a:solidFill>
                        </a:rPr>
                        <a:t>1:1 with the VPCs of the bundled program(s) [not always total CP4I entitlement)</a:t>
                      </a:r>
                    </a:p>
                  </a:txBody>
                  <a:tcPr/>
                </a:tc>
                <a:tc hMerge="1">
                  <a:txBody>
                    <a:bodyPr/>
                    <a:lstStyle/>
                    <a:p>
                      <a:endParaRPr lang="en-US" sz="1200" dirty="0">
                        <a:solidFill>
                          <a:schemeClr val="tx1"/>
                        </a:solidFill>
                      </a:endParaRPr>
                    </a:p>
                  </a:txBody>
                  <a:tcPr/>
                </a:tc>
                <a:tc>
                  <a:txBody>
                    <a:bodyPr/>
                    <a:lstStyle/>
                    <a:p>
                      <a:endParaRPr lang="en-US" sz="1200" dirty="0">
                        <a:solidFill>
                          <a:schemeClr val="tx1"/>
                        </a:solidFill>
                      </a:endParaRPr>
                    </a:p>
                  </a:txBody>
                  <a:tcPr/>
                </a:tc>
                <a:extLst>
                  <a:ext uri="{0D108BD9-81ED-4DB2-BD59-A6C34878D82A}">
                    <a16:rowId xmlns:a16="http://schemas.microsoft.com/office/drawing/2014/main" val="3161515112"/>
                  </a:ext>
                </a:extLst>
              </a:tr>
              <a:tr h="264878">
                <a:tc>
                  <a:txBody>
                    <a:bodyPr/>
                    <a:lstStyle/>
                    <a:p>
                      <a:r>
                        <a:rPr lang="en-US" sz="1200" dirty="0">
                          <a:solidFill>
                            <a:schemeClr val="tx1"/>
                          </a:solidFill>
                        </a:rPr>
                        <a:t>Confluent Add-On</a:t>
                      </a:r>
                    </a:p>
                  </a:txBody>
                  <a:tcPr/>
                </a:tc>
                <a:tc gridSpan="2">
                  <a:txBody>
                    <a:bodyPr/>
                    <a:lstStyle/>
                    <a:p>
                      <a:r>
                        <a:rPr lang="en-US" sz="1200" dirty="0">
                          <a:solidFill>
                            <a:schemeClr val="tx1"/>
                          </a:solidFill>
                        </a:rPr>
                        <a:t>N/A – Different Part</a:t>
                      </a:r>
                    </a:p>
                  </a:txBody>
                  <a:tcPr/>
                </a:tc>
                <a:tc hMerge="1">
                  <a:txBody>
                    <a:bodyPr/>
                    <a:lstStyle/>
                    <a:p>
                      <a:pPr marL="0" marR="0" lvl="0" indent="0" algn="l" defTabSz="725139" rtl="0" eaLnBrk="1" fontAlgn="auto" latinLnBrk="0" hangingPunct="1">
                        <a:lnSpc>
                          <a:spcPct val="100000"/>
                        </a:lnSpc>
                        <a:spcBef>
                          <a:spcPts val="0"/>
                        </a:spcBef>
                        <a:spcAft>
                          <a:spcPts val="0"/>
                        </a:spcAft>
                        <a:buClrTx/>
                        <a:buSzTx/>
                        <a:buFontTx/>
                        <a:buNone/>
                        <a:tabLst/>
                        <a:defRPr/>
                      </a:pPr>
                      <a:r>
                        <a:rPr lang="en-US" sz="1200" dirty="0">
                          <a:solidFill>
                            <a:schemeClr val="tx1"/>
                          </a:solidFill>
                        </a:rPr>
                        <a:t>N/A – Different Part</a:t>
                      </a:r>
                    </a:p>
                  </a:txBody>
                  <a:tcPr/>
                </a:tc>
                <a:tc>
                  <a:txBody>
                    <a:bodyPr/>
                    <a:lstStyle/>
                    <a:p>
                      <a:r>
                        <a:rPr lang="en-US" sz="1200" dirty="0">
                          <a:solidFill>
                            <a:schemeClr val="tx1"/>
                          </a:solidFill>
                        </a:rPr>
                        <a:t>None</a:t>
                      </a:r>
                    </a:p>
                  </a:txBody>
                  <a:tcPr/>
                </a:tc>
                <a:extLst>
                  <a:ext uri="{0D108BD9-81ED-4DB2-BD59-A6C34878D82A}">
                    <a16:rowId xmlns:a16="http://schemas.microsoft.com/office/drawing/2014/main" val="3748449167"/>
                  </a:ext>
                </a:extLst>
              </a:tr>
            </a:tbl>
          </a:graphicData>
        </a:graphic>
      </p:graphicFrame>
    </p:spTree>
    <p:extLst>
      <p:ext uri="{BB962C8B-B14F-4D97-AF65-F5344CB8AC3E}">
        <p14:creationId xmlns:p14="http://schemas.microsoft.com/office/powerpoint/2010/main" val="111710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31</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416674" y="1041317"/>
            <a:ext cx="7995805"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buClr>
                <a:schemeClr val="bg1"/>
              </a:buClr>
            </a:pPr>
            <a:r>
              <a:rPr lang="en-US" sz="1600" b="1" dirty="0"/>
              <a:t>What consumes IBM Cloud Pak for Integration license entitlements according to the ratio? </a:t>
            </a:r>
            <a:r>
              <a:rPr lang="en-US" kern="0" dirty="0">
                <a:hlinkClick r:id="rId3"/>
              </a:rPr>
              <a:t>https://www.ibm.com/support/knowledgecenter/SSGT7J_20.4/planning/licensing.html</a:t>
            </a:r>
            <a:endParaRPr lang="en-US" kern="0" dirty="0"/>
          </a:p>
        </p:txBody>
      </p:sp>
      <p:sp>
        <p:nvSpPr>
          <p:cNvPr id="6" name="Title 1">
            <a:extLst>
              <a:ext uri="{FF2B5EF4-FFF2-40B4-BE49-F238E27FC236}">
                <a16:creationId xmlns:a16="http://schemas.microsoft.com/office/drawing/2014/main" id="{4CFDB275-CE98-EC43-8941-6B11605AAD6F}"/>
              </a:ext>
            </a:extLst>
          </p:cNvPr>
          <p:cNvSpPr txBox="1">
            <a:spLocks/>
          </p:cNvSpPr>
          <p:nvPr/>
        </p:nvSpPr>
        <p:spPr>
          <a:xfrm>
            <a:off x="141592" y="187787"/>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#4</a:t>
            </a:r>
          </a:p>
          <a:p>
            <a:pPr defTabSz="914400"/>
            <a:r>
              <a:rPr lang="en-US" sz="2400" kern="0" dirty="0"/>
              <a:t>Cloud Pak for Integration Licenses </a:t>
            </a:r>
          </a:p>
        </p:txBody>
      </p:sp>
      <p:pic>
        <p:nvPicPr>
          <p:cNvPr id="1025" name="Picture 1" descr="Entitlement consumption">
            <a:extLst>
              <a:ext uri="{FF2B5EF4-FFF2-40B4-BE49-F238E27FC236}">
                <a16:creationId xmlns:a16="http://schemas.microsoft.com/office/drawing/2014/main" id="{89D8DAA8-DCCA-E942-A3F1-1918389E1A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74" y="1601401"/>
            <a:ext cx="3726958" cy="34674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377D82C-B606-1642-857B-73AEA48FD5B0}"/>
              </a:ext>
            </a:extLst>
          </p:cNvPr>
          <p:cNvSpPr txBox="1"/>
          <p:nvPr/>
        </p:nvSpPr>
        <p:spPr>
          <a:xfrm>
            <a:off x="4302493" y="2088682"/>
            <a:ext cx="4456496" cy="2031325"/>
          </a:xfrm>
          <a:prstGeom prst="rect">
            <a:avLst/>
          </a:prstGeom>
          <a:noFill/>
        </p:spPr>
        <p:txBody>
          <a:bodyPr wrap="square" rtlCol="0">
            <a:spAutoFit/>
          </a:bodyPr>
          <a:lstStyle/>
          <a:p>
            <a:r>
              <a:rPr lang="en-US" sz="1400" dirty="0">
                <a:solidFill>
                  <a:schemeClr val="bg1"/>
                </a:solidFill>
                <a:ea typeface="IBM Plex Sans" charset="0"/>
                <a:cs typeface="IBM Plex Sans" charset="0"/>
              </a:rPr>
              <a:t>IBM's container Licensing approach is defined and described in detail at </a:t>
            </a:r>
            <a:r>
              <a:rPr lang="en-US" sz="1400" dirty="0">
                <a:solidFill>
                  <a:schemeClr val="bg1"/>
                </a:solidFill>
                <a:ea typeface="IBM Plex Sans" charset="0"/>
                <a:cs typeface="IBM Plex Sans" charset="0"/>
                <a:hlinkClick r:id="rId5"/>
              </a:rPr>
              <a:t>https://www.ibm.com/software/passportadvantage/containerlicenses.html</a:t>
            </a:r>
            <a:r>
              <a:rPr lang="en-US" sz="1400" dirty="0">
                <a:solidFill>
                  <a:schemeClr val="bg1"/>
                </a:solidFill>
                <a:ea typeface="IBM Plex Sans" charset="0"/>
                <a:cs typeface="IBM Plex Sans" charset="0"/>
              </a:rPr>
              <a:t> </a:t>
            </a:r>
          </a:p>
          <a:p>
            <a:r>
              <a:rPr lang="en-US" sz="1400" dirty="0">
                <a:solidFill>
                  <a:schemeClr val="bg1"/>
                </a:solidFill>
                <a:ea typeface="IBM Plex Sans" charset="0"/>
                <a:cs typeface="IBM Plex Sans" charset="0"/>
              </a:rPr>
              <a:t>Software Policies</a:t>
            </a:r>
          </a:p>
          <a:p>
            <a:r>
              <a:rPr lang="en-US" sz="1400" dirty="0">
                <a:solidFill>
                  <a:schemeClr val="bg1"/>
                </a:solidFill>
                <a:ea typeface="IBM Plex Sans" charset="0"/>
                <a:cs typeface="IBM Plex Sans" charset="0"/>
                <a:hlinkClick r:id="rId6"/>
              </a:rPr>
              <a:t>https://www-03.ibm.com/software/sla/sladb.nsf/sla/software_policies/</a:t>
            </a:r>
            <a:r>
              <a:rPr lang="en-US" sz="1400" dirty="0">
                <a:solidFill>
                  <a:schemeClr val="bg1"/>
                </a:solidFill>
                <a:ea typeface="IBM Plex Sans" charset="0"/>
                <a:cs typeface="IBM Plex Sans" charset="0"/>
              </a:rPr>
              <a:t> </a:t>
            </a:r>
          </a:p>
          <a:p>
            <a:endParaRPr lang="en-US" sz="1400" dirty="0">
              <a:solidFill>
                <a:schemeClr val="bg1"/>
              </a:solidFill>
              <a:ea typeface="IBM Plex Sans" charset="0"/>
              <a:cs typeface="IBM Plex Sans" charset="0"/>
            </a:endParaRPr>
          </a:p>
        </p:txBody>
      </p:sp>
    </p:spTree>
    <p:extLst>
      <p:ext uri="{BB962C8B-B14F-4D97-AF65-F5344CB8AC3E}">
        <p14:creationId xmlns:p14="http://schemas.microsoft.com/office/powerpoint/2010/main" val="396560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32</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01972" y="1105145"/>
            <a:ext cx="5866929" cy="235253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buClr>
                <a:schemeClr val="bg1"/>
              </a:buClr>
            </a:pPr>
            <a:r>
              <a:rPr lang="en-US" sz="1600" kern="0" dirty="0"/>
              <a:t>License service and reporting</a:t>
            </a:r>
            <a:endParaRPr lang="en-US" kern="0" dirty="0"/>
          </a:p>
          <a:p>
            <a:pPr defTabSz="914400"/>
            <a:endParaRPr lang="en-US" kern="0" dirty="0"/>
          </a:p>
          <a:p>
            <a:pPr defTabSz="914400"/>
            <a:r>
              <a:rPr lang="en-US" kern="0" dirty="0"/>
              <a:t>High Water Mark for tracking</a:t>
            </a:r>
          </a:p>
          <a:p>
            <a:pPr defTabSz="914400"/>
            <a:r>
              <a:rPr lang="en-US" kern="0" dirty="0"/>
              <a:t>5 Minute Windowing</a:t>
            </a:r>
          </a:p>
          <a:p>
            <a:pPr defTabSz="914400"/>
            <a:r>
              <a:rPr lang="en-US" kern="0" dirty="0"/>
              <a:t>Based on Limit not Request</a:t>
            </a:r>
          </a:p>
          <a:p>
            <a:pPr defTabSz="914400"/>
            <a:endParaRPr lang="en-US" kern="0" dirty="0"/>
          </a:p>
          <a:p>
            <a:pPr defTabSz="914400"/>
            <a:endParaRPr lang="en-US" kern="0" dirty="0"/>
          </a:p>
        </p:txBody>
      </p:sp>
      <p:sp>
        <p:nvSpPr>
          <p:cNvPr id="6" name="Title 1">
            <a:extLst>
              <a:ext uri="{FF2B5EF4-FFF2-40B4-BE49-F238E27FC236}">
                <a16:creationId xmlns:a16="http://schemas.microsoft.com/office/drawing/2014/main" id="{4CFDB275-CE98-EC43-8941-6B11605AAD6F}"/>
              </a:ext>
            </a:extLst>
          </p:cNvPr>
          <p:cNvSpPr txBox="1">
            <a:spLocks/>
          </p:cNvSpPr>
          <p:nvPr/>
        </p:nvSpPr>
        <p:spPr>
          <a:xfrm>
            <a:off x="182781" y="145397"/>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#4</a:t>
            </a:r>
          </a:p>
          <a:p>
            <a:pPr defTabSz="914400"/>
            <a:r>
              <a:rPr lang="en-US" sz="2400" kern="0" dirty="0"/>
              <a:t>Cloud Pak for Integration Licenses </a:t>
            </a:r>
          </a:p>
        </p:txBody>
      </p:sp>
      <p:pic>
        <p:nvPicPr>
          <p:cNvPr id="2050" name="Picture 2" descr="IBM Knowledge Center">
            <a:hlinkClick r:id="rId3"/>
            <a:extLst>
              <a:ext uri="{FF2B5EF4-FFF2-40B4-BE49-F238E27FC236}">
                <a16:creationId xmlns:a16="http://schemas.microsoft.com/office/drawing/2014/main" id="{FAE6C55D-E821-2945-A2C7-F14C1319BC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404" y="3457682"/>
            <a:ext cx="5866929" cy="12138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VPC consumption reporting">
            <a:extLst>
              <a:ext uri="{FF2B5EF4-FFF2-40B4-BE49-F238E27FC236}">
                <a16:creationId xmlns:a16="http://schemas.microsoft.com/office/drawing/2014/main" id="{A3FEE858-3EAD-494F-BEA0-2E956DB12A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520" y="1685818"/>
            <a:ext cx="5327813" cy="1459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874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33</a:t>
            </a:fld>
            <a:endParaRPr lang="en-US" dirty="0"/>
          </a:p>
        </p:txBody>
      </p:sp>
      <p:sp>
        <p:nvSpPr>
          <p:cNvPr id="6" name="Title 1">
            <a:extLst>
              <a:ext uri="{FF2B5EF4-FFF2-40B4-BE49-F238E27FC236}">
                <a16:creationId xmlns:a16="http://schemas.microsoft.com/office/drawing/2014/main" id="{2F0B6CAD-A33E-594B-BDEB-1BE2D866133F}"/>
              </a:ext>
            </a:extLst>
          </p:cNvPr>
          <p:cNvSpPr txBox="1">
            <a:spLocks/>
          </p:cNvSpPr>
          <p:nvPr/>
        </p:nvSpPr>
        <p:spPr>
          <a:xfrm>
            <a:off x="167855" y="201954"/>
            <a:ext cx="4553614" cy="92333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#5</a:t>
            </a:r>
          </a:p>
          <a:p>
            <a:pPr defTabSz="914400"/>
            <a:r>
              <a:rPr lang="en-US" sz="1400" kern="0" dirty="0"/>
              <a:t>Container and RedHat OpenShift Skills</a:t>
            </a:r>
          </a:p>
          <a:p>
            <a:pPr defTabSz="914400"/>
            <a:r>
              <a:rPr lang="en-US" sz="1400" kern="0" dirty="0"/>
              <a:t>Remediation Options</a:t>
            </a:r>
          </a:p>
        </p:txBody>
      </p:sp>
      <p:sp>
        <p:nvSpPr>
          <p:cNvPr id="15" name="TextBox 14">
            <a:extLst>
              <a:ext uri="{FF2B5EF4-FFF2-40B4-BE49-F238E27FC236}">
                <a16:creationId xmlns:a16="http://schemas.microsoft.com/office/drawing/2014/main" id="{F9FEF76C-43ED-B84E-BDB7-9AE77E9A46A2}"/>
              </a:ext>
            </a:extLst>
          </p:cNvPr>
          <p:cNvSpPr txBox="1"/>
          <p:nvPr/>
        </p:nvSpPr>
        <p:spPr>
          <a:xfrm>
            <a:off x="362497" y="1301110"/>
            <a:ext cx="3638002" cy="2862322"/>
          </a:xfrm>
          <a:prstGeom prst="rect">
            <a:avLst/>
          </a:prstGeom>
          <a:noFill/>
        </p:spPr>
        <p:txBody>
          <a:bodyPr wrap="square" rtlCol="0">
            <a:spAutoFit/>
          </a:bodyPr>
          <a:lstStyle/>
          <a:p>
            <a:r>
              <a:rPr lang="en-US" sz="1200" dirty="0">
                <a:solidFill>
                  <a:schemeClr val="bg1"/>
                </a:solidFill>
              </a:rPr>
              <a:t>Know your targeted workload and targeted runtime technology (VMs or Containers)</a:t>
            </a:r>
          </a:p>
          <a:p>
            <a:r>
              <a:rPr lang="en-US" sz="1200" dirty="0">
                <a:solidFill>
                  <a:schemeClr val="bg1"/>
                </a:solidFill>
              </a:rPr>
              <a:t> </a:t>
            </a:r>
          </a:p>
          <a:p>
            <a:r>
              <a:rPr lang="en-US" sz="1200" dirty="0">
                <a:solidFill>
                  <a:schemeClr val="bg1"/>
                </a:solidFill>
              </a:rPr>
              <a:t>Know your targeted infrastructure.  On-prem vs public cloud.  RHOCP target, Storage tier,</a:t>
            </a:r>
          </a:p>
          <a:p>
            <a:r>
              <a:rPr lang="en-US" sz="1200" dirty="0">
                <a:solidFill>
                  <a:schemeClr val="bg1"/>
                </a:solidFill>
              </a:rPr>
              <a:t> </a:t>
            </a:r>
          </a:p>
          <a:p>
            <a:r>
              <a:rPr lang="en-US" sz="1200" dirty="0">
                <a:solidFill>
                  <a:schemeClr val="bg1"/>
                </a:solidFill>
              </a:rPr>
              <a:t>Know how to access IBM resources</a:t>
            </a:r>
          </a:p>
          <a:p>
            <a:r>
              <a:rPr lang="en-US" sz="1200" dirty="0">
                <a:solidFill>
                  <a:schemeClr val="bg1"/>
                </a:solidFill>
              </a:rPr>
              <a:t> </a:t>
            </a:r>
          </a:p>
          <a:p>
            <a:r>
              <a:rPr lang="en-US" sz="1200" dirty="0">
                <a:solidFill>
                  <a:schemeClr val="bg1"/>
                </a:solidFill>
              </a:rPr>
              <a:t>Recognize your individual skills and skill gaps, prioritize your learning and identify learning resources</a:t>
            </a:r>
          </a:p>
          <a:p>
            <a:r>
              <a:rPr lang="en-US" sz="1200" dirty="0">
                <a:solidFill>
                  <a:schemeClr val="bg1"/>
                </a:solidFill>
              </a:rPr>
              <a:t> </a:t>
            </a:r>
          </a:p>
          <a:p>
            <a:r>
              <a:rPr lang="en-US" sz="1200" dirty="0">
                <a:solidFill>
                  <a:schemeClr val="bg1"/>
                </a:solidFill>
              </a:rPr>
              <a:t>Assess your client’s skills and skill gaps.  Be prepared to fill these gaps w/ IBM resources.  Be prepared to offer learning resources to you clients.</a:t>
            </a:r>
          </a:p>
        </p:txBody>
      </p:sp>
      <p:sp>
        <p:nvSpPr>
          <p:cNvPr id="2" name="Rectangle 1">
            <a:extLst>
              <a:ext uri="{FF2B5EF4-FFF2-40B4-BE49-F238E27FC236}">
                <a16:creationId xmlns:a16="http://schemas.microsoft.com/office/drawing/2014/main" id="{D86CB720-9A89-D64F-A907-E8D9C0488958}"/>
              </a:ext>
            </a:extLst>
          </p:cNvPr>
          <p:cNvSpPr/>
          <p:nvPr/>
        </p:nvSpPr>
        <p:spPr>
          <a:xfrm>
            <a:off x="4209503" y="1301110"/>
            <a:ext cx="4572000" cy="3046988"/>
          </a:xfrm>
          <a:prstGeom prst="rect">
            <a:avLst/>
          </a:prstGeom>
        </p:spPr>
        <p:txBody>
          <a:bodyPr>
            <a:spAutoFit/>
          </a:bodyPr>
          <a:lstStyle/>
          <a:p>
            <a:r>
              <a:rPr lang="en-US" sz="1200" b="1" dirty="0">
                <a:solidFill>
                  <a:schemeClr val="bg1"/>
                </a:solidFill>
                <a:ea typeface="Calibri" panose="020F0502020204030204" pitchFamily="34" charset="0"/>
                <a:cs typeface="Times New Roman" panose="02020603050405020304" pitchFamily="18" charset="0"/>
              </a:rPr>
              <a:t>IBM / RedHat Resources</a:t>
            </a:r>
            <a:endParaRPr lang="en-US" sz="1200" dirty="0">
              <a:solidFill>
                <a:schemeClr val="bg1"/>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200" dirty="0">
                <a:solidFill>
                  <a:schemeClr val="bg1"/>
                </a:solidFill>
                <a:ea typeface="Calibri" panose="020F0502020204030204" pitchFamily="34" charset="0"/>
                <a:cs typeface="Times New Roman" panose="02020603050405020304" pitchFamily="18" charset="0"/>
              </a:rPr>
              <a:t>RedHat Partner Connect</a:t>
            </a:r>
          </a:p>
          <a:p>
            <a:pPr marL="457200" marR="0">
              <a:spcBef>
                <a:spcPts val="0"/>
              </a:spcBef>
              <a:spcAft>
                <a:spcPts val="0"/>
              </a:spcAft>
            </a:pPr>
            <a:r>
              <a:rPr lang="en-US" sz="1200" u="sng" dirty="0">
                <a:solidFill>
                  <a:srgbClr val="0563C1"/>
                </a:solidFill>
                <a:ea typeface="Calibri" panose="020F0502020204030204" pitchFamily="34" charset="0"/>
                <a:cs typeface="Times New Roman" panose="02020603050405020304" pitchFamily="18" charset="0"/>
                <a:hlinkClick r:id="rId3"/>
              </a:rPr>
              <a:t>https://partnercenter.redhat.com/Dashboard_page</a:t>
            </a:r>
            <a:endParaRPr lang="en-US" sz="1200" dirty="0">
              <a:ea typeface="Calibri" panose="020F0502020204030204" pitchFamily="34" charset="0"/>
              <a:cs typeface="Times New Roman" panose="02020603050405020304" pitchFamily="18" charset="0"/>
            </a:endParaRPr>
          </a:p>
          <a:p>
            <a:pPr marL="457200" marR="0">
              <a:spcBef>
                <a:spcPts val="0"/>
              </a:spcBef>
              <a:spcAft>
                <a:spcPts val="0"/>
              </a:spcAft>
            </a:pPr>
            <a:r>
              <a:rPr lang="en-US" sz="1200" dirty="0">
                <a:ea typeface="Calibri" panose="020F0502020204030204" pitchFamily="34" charset="0"/>
                <a:cs typeface="Times New Roman" panose="02020603050405020304" pitchFamily="18" charset="0"/>
              </a:rPr>
              <a:t> </a:t>
            </a:r>
          </a:p>
          <a:p>
            <a:pPr marL="457200" marR="0">
              <a:spcBef>
                <a:spcPts val="0"/>
              </a:spcBef>
              <a:spcAft>
                <a:spcPts val="0"/>
              </a:spcAft>
            </a:pPr>
            <a:r>
              <a:rPr lang="en-US" sz="1200" dirty="0">
                <a:solidFill>
                  <a:schemeClr val="bg1"/>
                </a:solidFill>
                <a:ea typeface="Calibri" panose="020F0502020204030204" pitchFamily="34" charset="0"/>
                <a:cs typeface="Times New Roman" panose="02020603050405020304" pitchFamily="18" charset="0"/>
              </a:rPr>
              <a:t>RedHat OPEN Training System</a:t>
            </a:r>
          </a:p>
          <a:p>
            <a:pPr marL="457200" marR="0">
              <a:spcBef>
                <a:spcPts val="0"/>
              </a:spcBef>
              <a:spcAft>
                <a:spcPts val="0"/>
              </a:spcAft>
            </a:pPr>
            <a:r>
              <a:rPr lang="en-US" sz="1200" u="sng" dirty="0">
                <a:solidFill>
                  <a:srgbClr val="0563C1"/>
                </a:solidFill>
                <a:ea typeface="Calibri" panose="020F0502020204030204" pitchFamily="34" charset="0"/>
                <a:cs typeface="Times New Roman" panose="02020603050405020304" pitchFamily="18" charset="0"/>
                <a:hlinkClick r:id="rId4"/>
              </a:rPr>
              <a:t>https://training-lms.redhat.com/lmt/clmsbrowsev2.prMain?in_sessionid=35A110981A1451AA</a:t>
            </a:r>
            <a:endParaRPr lang="en-US" sz="1200" dirty="0">
              <a:ea typeface="Calibri" panose="020F0502020204030204" pitchFamily="34" charset="0"/>
              <a:cs typeface="Times New Roman" panose="02020603050405020304" pitchFamily="18" charset="0"/>
            </a:endParaRPr>
          </a:p>
          <a:p>
            <a:r>
              <a:rPr lang="en-US" sz="1200" dirty="0">
                <a:ea typeface="Calibri" panose="020F0502020204030204" pitchFamily="34" charset="0"/>
                <a:cs typeface="Times New Roman" panose="02020603050405020304" pitchFamily="18" charset="0"/>
              </a:rPr>
              <a:t> </a:t>
            </a:r>
            <a:endParaRPr lang="en-US" sz="1200" dirty="0">
              <a:solidFill>
                <a:schemeClr val="bg1"/>
              </a:solidFill>
              <a:ea typeface="Calibri" panose="020F0502020204030204" pitchFamily="34" charset="0"/>
              <a:cs typeface="Times New Roman" panose="02020603050405020304" pitchFamily="18" charset="0"/>
            </a:endParaRPr>
          </a:p>
          <a:p>
            <a:r>
              <a:rPr lang="en-US" sz="1200" b="1" dirty="0">
                <a:solidFill>
                  <a:schemeClr val="bg1"/>
                </a:solidFill>
                <a:ea typeface="Calibri" panose="020F0502020204030204" pitchFamily="34" charset="0"/>
                <a:cs typeface="Times New Roman" panose="02020603050405020304" pitchFamily="18" charset="0"/>
              </a:rPr>
              <a:t>Public Resources</a:t>
            </a:r>
            <a:endParaRPr lang="en-US" sz="1200" dirty="0">
              <a:solidFill>
                <a:schemeClr val="bg1"/>
              </a:solidFill>
              <a:ea typeface="Calibri" panose="020F0502020204030204" pitchFamily="34" charset="0"/>
              <a:cs typeface="Times New Roman" panose="02020603050405020304" pitchFamily="18" charset="0"/>
            </a:endParaRPr>
          </a:p>
          <a:p>
            <a:pPr marL="457200" marR="0">
              <a:spcBef>
                <a:spcPts val="0"/>
              </a:spcBef>
              <a:spcAft>
                <a:spcPts val="0"/>
              </a:spcAft>
            </a:pPr>
            <a:r>
              <a:rPr lang="en-US" sz="1200" dirty="0">
                <a:solidFill>
                  <a:schemeClr val="bg1"/>
                </a:solidFill>
                <a:ea typeface="MS Mincho" panose="02020609040205080304" pitchFamily="49" charset="-128"/>
                <a:cs typeface="Times New Roman" panose="02020603050405020304" pitchFamily="18" charset="0"/>
              </a:rPr>
              <a:t>Udemy training</a:t>
            </a:r>
          </a:p>
          <a:p>
            <a:pPr marL="457200" marR="0">
              <a:spcBef>
                <a:spcPts val="0"/>
              </a:spcBef>
              <a:spcAft>
                <a:spcPts val="0"/>
              </a:spcAft>
            </a:pPr>
            <a:r>
              <a:rPr lang="en-US" sz="1200" u="sng" dirty="0">
                <a:solidFill>
                  <a:srgbClr val="0000FF"/>
                </a:solidFill>
                <a:ea typeface="MS Mincho" panose="02020609040205080304" pitchFamily="49" charset="-128"/>
                <a:cs typeface="Helvetica Neue" panose="02000503000000020004" pitchFamily="2" charset="0"/>
                <a:hlinkClick r:id="rId5"/>
              </a:rPr>
              <a:t>https://ibm-learning.udemy.com/</a:t>
            </a:r>
            <a:endParaRPr lang="en-US" sz="1200" dirty="0">
              <a:ea typeface="Calibri" panose="020F0502020204030204" pitchFamily="34" charset="0"/>
              <a:cs typeface="Times New Roman" panose="02020603050405020304" pitchFamily="18" charset="0"/>
            </a:endParaRPr>
          </a:p>
          <a:p>
            <a:pPr marL="457200" marR="0">
              <a:spcBef>
                <a:spcPts val="0"/>
              </a:spcBef>
              <a:spcAft>
                <a:spcPts val="0"/>
              </a:spcAft>
            </a:pPr>
            <a:r>
              <a:rPr lang="en-US" sz="1200" dirty="0">
                <a:solidFill>
                  <a:schemeClr val="bg1"/>
                </a:solidFill>
                <a:ea typeface="Calibri" panose="020F0502020204030204" pitchFamily="34" charset="0"/>
                <a:cs typeface="Times New Roman" panose="02020603050405020304" pitchFamily="18" charset="0"/>
              </a:rPr>
              <a:t> </a:t>
            </a:r>
          </a:p>
          <a:p>
            <a:pPr marL="457200" marR="0">
              <a:spcBef>
                <a:spcPts val="0"/>
              </a:spcBef>
              <a:spcAft>
                <a:spcPts val="0"/>
              </a:spcAft>
            </a:pPr>
            <a:r>
              <a:rPr lang="en-US" sz="1200" dirty="0">
                <a:solidFill>
                  <a:schemeClr val="bg1"/>
                </a:solidFill>
                <a:ea typeface="Calibri" panose="020F0502020204030204" pitchFamily="34" charset="0"/>
                <a:cs typeface="Times New Roman" panose="02020603050405020304" pitchFamily="18" charset="0"/>
              </a:rPr>
              <a:t>O’Reilly</a:t>
            </a:r>
          </a:p>
          <a:p>
            <a:pPr marL="457200" marR="0">
              <a:spcBef>
                <a:spcPts val="0"/>
              </a:spcBef>
              <a:spcAft>
                <a:spcPts val="0"/>
              </a:spcAft>
            </a:pPr>
            <a:r>
              <a:rPr lang="en-US" sz="1200" u="sng" dirty="0">
                <a:solidFill>
                  <a:srgbClr val="0563C1"/>
                </a:solidFill>
                <a:ea typeface="Calibri" panose="020F0502020204030204" pitchFamily="34" charset="0"/>
                <a:cs typeface="Times New Roman" panose="02020603050405020304" pitchFamily="18" charset="0"/>
                <a:hlinkClick r:id="rId6"/>
              </a:rPr>
              <a:t>https://learning.oreilly.com/home/</a:t>
            </a:r>
            <a:endParaRPr lang="en-US" sz="1200" dirty="0">
              <a:ea typeface="Calibri" panose="020F0502020204030204" pitchFamily="34" charset="0"/>
              <a:cs typeface="Times New Roman" panose="02020603050405020304" pitchFamily="18" charset="0"/>
            </a:endParaRPr>
          </a:p>
          <a:p>
            <a:pPr marL="457200" marR="0">
              <a:spcBef>
                <a:spcPts val="0"/>
              </a:spcBef>
              <a:spcAft>
                <a:spcPts val="0"/>
              </a:spcAft>
            </a:pPr>
            <a:r>
              <a:rPr lang="en-US" sz="1200" dirty="0">
                <a:ea typeface="Calibri" panose="020F0502020204030204" pitchFamily="34" charset="0"/>
                <a:cs typeface="Times New Roman" panose="02020603050405020304" pitchFamily="18" charset="0"/>
              </a:rPr>
              <a:t> </a:t>
            </a: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23859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p:txBody>
          <a:bodyPr/>
          <a:lstStyle/>
          <a:p>
            <a:r>
              <a:rPr lang="en-US" sz="2400" dirty="0"/>
              <a:t>Top 5  Inhibitors…</a:t>
            </a:r>
            <a:br>
              <a:rPr lang="en-US" sz="2400" dirty="0"/>
            </a:br>
            <a:endParaRPr lang="en-US" sz="24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34</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219455" y="1243584"/>
            <a:ext cx="8695877" cy="2431601"/>
          </a:xfrm>
        </p:spPr>
        <p:txBody>
          <a:bodyPr/>
          <a:lstStyle/>
          <a:p>
            <a:pPr marL="342900" indent="-342900">
              <a:buClr>
                <a:schemeClr val="bg1"/>
              </a:buClr>
              <a:buFont typeface="+mj-lt"/>
              <a:buAutoNum type="arabicPeriod"/>
            </a:pPr>
            <a:r>
              <a:rPr lang="en-US" dirty="0"/>
              <a:t>Cloud Pak for Integration Resource Requirements – Joel</a:t>
            </a:r>
          </a:p>
          <a:p>
            <a:pPr marL="342900" indent="-342900">
              <a:buClr>
                <a:schemeClr val="bg1"/>
              </a:buClr>
              <a:buFont typeface="+mj-lt"/>
              <a:buAutoNum type="arabicPeriod"/>
            </a:pPr>
            <a:r>
              <a:rPr lang="en-US" dirty="0"/>
              <a:t>Deployment Architecture Best Practices - Prasad</a:t>
            </a:r>
          </a:p>
          <a:p>
            <a:pPr marL="342900" indent="-342900">
              <a:buClr>
                <a:schemeClr val="bg1"/>
              </a:buClr>
              <a:buFont typeface="+mj-lt"/>
              <a:buAutoNum type="arabicPeriod"/>
            </a:pPr>
            <a:r>
              <a:rPr lang="en-US" dirty="0"/>
              <a:t>Storage for Cloud Pak for Integration – Tom</a:t>
            </a:r>
          </a:p>
          <a:p>
            <a:pPr marL="342900" indent="-342900">
              <a:buClr>
                <a:schemeClr val="bg1"/>
              </a:buClr>
              <a:buFont typeface="+mj-lt"/>
              <a:buAutoNum type="arabicPeriod"/>
            </a:pPr>
            <a:r>
              <a:rPr lang="en-US" dirty="0"/>
              <a:t>Cloud Pak for Integration Licensing - Dan</a:t>
            </a:r>
          </a:p>
          <a:p>
            <a:pPr marL="342900" indent="-342900">
              <a:buClr>
                <a:schemeClr val="bg1"/>
              </a:buClr>
              <a:buFont typeface="+mj-lt"/>
              <a:buAutoNum type="arabicPeriod"/>
            </a:pPr>
            <a:r>
              <a:rPr lang="en-US" dirty="0"/>
              <a:t>Container and RedHat OpenShift skills - Tom</a:t>
            </a:r>
          </a:p>
        </p:txBody>
      </p:sp>
    </p:spTree>
    <p:extLst>
      <p:ext uri="{BB962C8B-B14F-4D97-AF65-F5344CB8AC3E}">
        <p14:creationId xmlns:p14="http://schemas.microsoft.com/office/powerpoint/2010/main" val="3689218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C04497-FBA7-A544-A06B-BEA65B03526A}"/>
              </a:ext>
            </a:extLst>
          </p:cNvPr>
          <p:cNvSpPr>
            <a:spLocks noGrp="1"/>
          </p:cNvSpPr>
          <p:nvPr>
            <p:ph type="title"/>
          </p:nvPr>
        </p:nvSpPr>
        <p:spPr/>
        <p:txBody>
          <a:bodyPr/>
          <a:lstStyle/>
          <a:p>
            <a:r>
              <a:rPr lang="en-US" dirty="0"/>
              <a:t>Thank you</a:t>
            </a:r>
          </a:p>
        </p:txBody>
      </p:sp>
      <p:sp>
        <p:nvSpPr>
          <p:cNvPr id="8" name="Text Placeholder 7">
            <a:extLst>
              <a:ext uri="{FF2B5EF4-FFF2-40B4-BE49-F238E27FC236}">
                <a16:creationId xmlns:a16="http://schemas.microsoft.com/office/drawing/2014/main" id="{739289C4-6018-A04F-91B4-6E432FE6988C}"/>
              </a:ext>
            </a:extLst>
          </p:cNvPr>
          <p:cNvSpPr>
            <a:spLocks noGrp="1"/>
          </p:cNvSpPr>
          <p:nvPr>
            <p:ph type="body" sz="quarter" idx="13"/>
          </p:nvPr>
        </p:nvSpPr>
        <p:spPr/>
        <p:txBody>
          <a:bodyPr/>
          <a:lstStyle/>
          <a:p>
            <a:r>
              <a:rPr lang="en-US" dirty="0"/>
              <a:t>Thomas Campbell</a:t>
            </a:r>
          </a:p>
          <a:p>
            <a:r>
              <a:rPr lang="en-US" dirty="0"/>
              <a:t>WW Technical Sales Leader, Integration</a:t>
            </a:r>
          </a:p>
          <a:p>
            <a:r>
              <a:rPr lang="en-US" dirty="0"/>
              <a:t>—</a:t>
            </a:r>
          </a:p>
          <a:p>
            <a:r>
              <a:rPr lang="en-US" dirty="0" err="1"/>
              <a:t>campbeth@us.ibm.com</a:t>
            </a:r>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88E7491A-A9A9-6643-B326-42E662F8D855}"/>
              </a:ext>
            </a:extLst>
          </p:cNvPr>
          <p:cNvSpPr>
            <a:spLocks noGrp="1"/>
          </p:cNvSpPr>
          <p:nvPr>
            <p:ph type="sldNum" sz="quarter" idx="11"/>
          </p:nvPr>
        </p:nvSpPr>
        <p:spPr/>
        <p:txBody>
          <a:bodyPr/>
          <a:lstStyle/>
          <a:p>
            <a:fld id="{59395FB3-9C97-154F-86B2-7E381B951268}" type="slidenum">
              <a:rPr lang="en-US" smtClean="0"/>
              <a:pPr/>
              <a:t>35</a:t>
            </a:fld>
            <a:endParaRPr lang="en-US" dirty="0"/>
          </a:p>
        </p:txBody>
      </p:sp>
    </p:spTree>
    <p:extLst>
      <p:ext uri="{BB962C8B-B14F-4D97-AF65-F5344CB8AC3E}">
        <p14:creationId xmlns:p14="http://schemas.microsoft.com/office/powerpoint/2010/main" val="2423200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4D8F315-B9F9-6C49-9C6C-5342294E25E8}"/>
              </a:ext>
            </a:extLst>
          </p:cNvPr>
          <p:cNvSpPr>
            <a:spLocks noGrp="1"/>
          </p:cNvSpPr>
          <p:nvPr>
            <p:ph type="ftr" sz="quarter" idx="10"/>
          </p:nvPr>
        </p:nvSpPr>
        <p:spPr/>
        <p:txBody>
          <a:bodyPr/>
          <a:lstStyle/>
          <a:p>
            <a:r>
              <a:rPr lang="en-US"/>
              <a:t>Group Name / DOC ID / Month XX, 2020 / © 2020 IBM Corporation</a:t>
            </a:r>
            <a:endParaRPr lang="en-US" dirty="0"/>
          </a:p>
        </p:txBody>
      </p:sp>
      <p:sp>
        <p:nvSpPr>
          <p:cNvPr id="3" name="Slide Number Placeholder 2">
            <a:extLst>
              <a:ext uri="{FF2B5EF4-FFF2-40B4-BE49-F238E27FC236}">
                <a16:creationId xmlns:a16="http://schemas.microsoft.com/office/drawing/2014/main" id="{982A709D-D6E5-D743-BE80-8808C945C9E4}"/>
              </a:ext>
            </a:extLst>
          </p:cNvPr>
          <p:cNvSpPr>
            <a:spLocks noGrp="1"/>
          </p:cNvSpPr>
          <p:nvPr>
            <p:ph type="sldNum" sz="quarter" idx="11"/>
          </p:nvPr>
        </p:nvSpPr>
        <p:spPr/>
        <p:txBody>
          <a:bodyPr/>
          <a:lstStyle/>
          <a:p>
            <a:fld id="{59395FB3-9C97-154F-86B2-7E381B951268}" type="slidenum">
              <a:rPr lang="en-US" smtClean="0"/>
              <a:pPr/>
              <a:t>36</a:t>
            </a:fld>
            <a:endParaRPr lang="en-US" dirty="0"/>
          </a:p>
        </p:txBody>
      </p:sp>
    </p:spTree>
    <p:extLst>
      <p:ext uri="{BB962C8B-B14F-4D97-AF65-F5344CB8AC3E}">
        <p14:creationId xmlns:p14="http://schemas.microsoft.com/office/powerpoint/2010/main" val="2530489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154139" y="172801"/>
            <a:ext cx="4133088" cy="345015"/>
          </a:xfrm>
        </p:spPr>
        <p:txBody>
          <a:bodyPr/>
          <a:lstStyle/>
          <a:p>
            <a:r>
              <a:rPr lang="en-US" sz="2400" dirty="0"/>
              <a:t>Session Objectives &amp; Format</a:t>
            </a:r>
            <a:br>
              <a:rPr lang="en-US" dirty="0"/>
            </a:br>
            <a:endParaRPr lang="en-US"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a:xfrm>
            <a:off x="7086601" y="4924502"/>
            <a:ext cx="1828732" cy="166687"/>
          </a:xfrm>
        </p:spPr>
        <p:txBody>
          <a:bodyPr/>
          <a:lstStyle/>
          <a:p>
            <a:fld id="{59395FB3-9C97-154F-86B2-7E381B951268}" type="slidenum">
              <a:rPr lang="en-US" smtClean="0"/>
              <a:pPr/>
              <a:t>4</a:t>
            </a:fld>
            <a:endParaRPr lang="en-US" dirty="0"/>
          </a:p>
        </p:txBody>
      </p:sp>
      <p:sp>
        <p:nvSpPr>
          <p:cNvPr id="6" name="Text Placeholder 5">
            <a:extLst>
              <a:ext uri="{FF2B5EF4-FFF2-40B4-BE49-F238E27FC236}">
                <a16:creationId xmlns:a16="http://schemas.microsoft.com/office/drawing/2014/main" id="{81623DE7-AFBC-8E4B-973E-0B2C2EB7F3D9}"/>
              </a:ext>
            </a:extLst>
          </p:cNvPr>
          <p:cNvSpPr>
            <a:spLocks noGrp="1"/>
          </p:cNvSpPr>
          <p:nvPr>
            <p:ph type="body" sz="quarter" idx="13"/>
          </p:nvPr>
        </p:nvSpPr>
        <p:spPr>
          <a:xfrm>
            <a:off x="219456" y="615686"/>
            <a:ext cx="7823531" cy="1899605"/>
          </a:xfrm>
        </p:spPr>
        <p:txBody>
          <a:bodyPr/>
          <a:lstStyle/>
          <a:p>
            <a:r>
              <a:rPr lang="en-US" u="sng" dirty="0"/>
              <a:t>Session Objectives &amp; Format:</a:t>
            </a:r>
          </a:p>
          <a:p>
            <a:pPr marL="174625" indent="-166688">
              <a:buClr>
                <a:schemeClr val="bg1"/>
              </a:buClr>
              <a:buFont typeface="Arial" panose="020B0604020202020204" pitchFamily="34" charset="0"/>
              <a:buChar char="•"/>
            </a:pPr>
            <a:r>
              <a:rPr lang="en-US" sz="1000" dirty="0"/>
              <a:t>The purpose of this session is to review and discuss (virtually) leading technical inhibitors impacting CP4I sales progression &amp; adoption.  We will also discuss available remediation assets and options.</a:t>
            </a:r>
          </a:p>
          <a:p>
            <a:pPr marL="174625" indent="-166688">
              <a:buClr>
                <a:schemeClr val="bg1"/>
              </a:buClr>
              <a:buFont typeface="Arial" panose="020B0604020202020204" pitchFamily="34" charset="0"/>
              <a:buChar char="•"/>
            </a:pPr>
            <a:r>
              <a:rPr lang="en-US" sz="1000" dirty="0"/>
              <a:t>Feedback has been collected from WW Geo Leaders.   Panel Subject Matter Experts have assessed and prioritized a list of ‘5 Top’ inhibitors.</a:t>
            </a:r>
          </a:p>
          <a:p>
            <a:pPr marL="174625" indent="-166688">
              <a:buClr>
                <a:schemeClr val="bg1"/>
              </a:buClr>
              <a:buFont typeface="Arial" panose="020B0604020202020204" pitchFamily="34" charset="0"/>
              <a:buChar char="•"/>
            </a:pPr>
            <a:r>
              <a:rPr lang="en-US" sz="1000" dirty="0"/>
              <a:t>For each inhibitor, SMEs will discuss the context for the inhibitor and discuss best practices, field experience and existing assets that can be used to mitigate these issues.  </a:t>
            </a:r>
          </a:p>
        </p:txBody>
      </p:sp>
      <p:sp>
        <p:nvSpPr>
          <p:cNvPr id="7" name="Text Placeholder 5">
            <a:extLst>
              <a:ext uri="{FF2B5EF4-FFF2-40B4-BE49-F238E27FC236}">
                <a16:creationId xmlns:a16="http://schemas.microsoft.com/office/drawing/2014/main" id="{E4685C99-7BEE-4A41-837E-D762BE25AA5D}"/>
              </a:ext>
            </a:extLst>
          </p:cNvPr>
          <p:cNvSpPr txBox="1">
            <a:spLocks/>
          </p:cNvSpPr>
          <p:nvPr/>
        </p:nvSpPr>
        <p:spPr>
          <a:xfrm>
            <a:off x="219457" y="3093308"/>
            <a:ext cx="4067770" cy="192881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u="sng" kern="0" dirty="0"/>
              <a:t>Rules of the Road &amp; </a:t>
            </a:r>
            <a:r>
              <a:rPr lang="en-US" u="sng" kern="0" dirty="0" err="1"/>
              <a:t>Guradrails</a:t>
            </a:r>
            <a:r>
              <a:rPr lang="en-US" u="sng" kern="0" dirty="0"/>
              <a:t>:</a:t>
            </a:r>
          </a:p>
          <a:p>
            <a:pPr marL="171450" indent="-171450" defTabSz="914400">
              <a:buClr>
                <a:schemeClr val="bg1"/>
              </a:buClr>
              <a:buFont typeface="Arial" panose="020B0604020202020204" pitchFamily="34" charset="0"/>
              <a:buChar char="•"/>
            </a:pPr>
            <a:r>
              <a:rPr lang="en-US" sz="1200" kern="0" dirty="0"/>
              <a:t>F</a:t>
            </a:r>
            <a:r>
              <a:rPr lang="en-US" sz="1000" kern="0" dirty="0"/>
              <a:t>or each identified inhibitor, we will </a:t>
            </a:r>
            <a:r>
              <a:rPr lang="en-US" sz="1000" b="1" kern="0" dirty="0"/>
              <a:t>allocate 8</a:t>
            </a:r>
            <a:r>
              <a:rPr lang="en-US" sz="1000" kern="0" dirty="0"/>
              <a:t> minutes for SMEs to discuss including mitigation and mediation.</a:t>
            </a:r>
          </a:p>
          <a:p>
            <a:pPr marL="171450" indent="-171450" defTabSz="914400">
              <a:buClr>
                <a:schemeClr val="bg1"/>
              </a:buClr>
              <a:buFont typeface="Arial" panose="020B0604020202020204" pitchFamily="34" charset="0"/>
              <a:buChar char="•"/>
            </a:pPr>
            <a:r>
              <a:rPr lang="en-US" sz="1000" kern="0" dirty="0"/>
              <a:t>We will use the published </a:t>
            </a:r>
            <a:r>
              <a:rPr lang="en-US" sz="1000" dirty="0">
                <a:hlinkClick r:id="rId3"/>
              </a:rPr>
              <a:t>C&amp;CS Feedback Loop for Cloud Pak</a:t>
            </a:r>
            <a:r>
              <a:rPr lang="en-US" sz="1000" dirty="0"/>
              <a:t> process as guidance.</a:t>
            </a:r>
            <a:endParaRPr lang="en-US" sz="1000" kern="0" dirty="0"/>
          </a:p>
          <a:p>
            <a:pPr marL="171450" indent="-171450" defTabSz="914400">
              <a:buClr>
                <a:schemeClr val="bg1"/>
              </a:buClr>
              <a:buFont typeface="Arial" panose="020B0604020202020204" pitchFamily="34" charset="0"/>
              <a:buChar char="•"/>
            </a:pPr>
            <a:r>
              <a:rPr lang="en-US" sz="1000" kern="0" dirty="0"/>
              <a:t>We encourage attendee post comments and question through the #cpfield-cp4integration Slack channel.</a:t>
            </a:r>
          </a:p>
        </p:txBody>
      </p:sp>
      <p:sp>
        <p:nvSpPr>
          <p:cNvPr id="8" name="Rectangle 7">
            <a:extLst>
              <a:ext uri="{FF2B5EF4-FFF2-40B4-BE49-F238E27FC236}">
                <a16:creationId xmlns:a16="http://schemas.microsoft.com/office/drawing/2014/main" id="{8AB2582A-A353-A04B-840B-DDF34E94F83C}"/>
              </a:ext>
            </a:extLst>
          </p:cNvPr>
          <p:cNvSpPr/>
          <p:nvPr/>
        </p:nvSpPr>
        <p:spPr bwMode="auto">
          <a:xfrm>
            <a:off x="116996" y="564471"/>
            <a:ext cx="8447019" cy="2082014"/>
          </a:xfrm>
          <a:prstGeom prst="rect">
            <a:avLst/>
          </a:prstGeom>
          <a:noFill/>
          <a:ln w="25400">
            <a:solidFill>
              <a:schemeClr val="accent1">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9" name="Text Placeholder 5">
            <a:extLst>
              <a:ext uri="{FF2B5EF4-FFF2-40B4-BE49-F238E27FC236}">
                <a16:creationId xmlns:a16="http://schemas.microsoft.com/office/drawing/2014/main" id="{48289C5F-2231-014B-9A5D-802E51F79AFB}"/>
              </a:ext>
            </a:extLst>
          </p:cNvPr>
          <p:cNvSpPr txBox="1">
            <a:spLocks/>
          </p:cNvSpPr>
          <p:nvPr/>
        </p:nvSpPr>
        <p:spPr>
          <a:xfrm>
            <a:off x="4571999" y="3028623"/>
            <a:ext cx="3984985" cy="194146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174625" indent="-174625" defTabSz="914400">
              <a:buClr>
                <a:schemeClr val="bg1"/>
              </a:buClr>
              <a:buFont typeface="Arial" panose="020B0604020202020204" pitchFamily="34" charset="0"/>
              <a:buChar char="•"/>
            </a:pPr>
            <a:endParaRPr lang="en-US" sz="1200" kern="0" dirty="0"/>
          </a:p>
          <a:p>
            <a:pPr marL="114300" indent="-114300" defTabSz="914400">
              <a:buClr>
                <a:schemeClr val="bg1"/>
              </a:buClr>
              <a:buFont typeface="Arial" panose="020B0604020202020204" pitchFamily="34" charset="0"/>
              <a:buChar char="•"/>
            </a:pPr>
            <a:r>
              <a:rPr lang="en-US" sz="1000" kern="0" dirty="0"/>
              <a:t>Panel SMEs will monitor the Slack channel for Q&amp;A to  address questions.  </a:t>
            </a:r>
          </a:p>
          <a:p>
            <a:pPr marL="114300" indent="-114300" defTabSz="914400">
              <a:buClr>
                <a:schemeClr val="bg1"/>
              </a:buClr>
              <a:buFont typeface="Arial" panose="020B0604020202020204" pitchFamily="34" charset="0"/>
              <a:buChar char="•"/>
            </a:pPr>
            <a:r>
              <a:rPr lang="en-US" sz="1000" kern="0" dirty="0"/>
              <a:t>We will continue to use this Slack channel post FastStart to continue our dialog and to feed the feedback loop process. </a:t>
            </a:r>
          </a:p>
        </p:txBody>
      </p:sp>
      <p:sp>
        <p:nvSpPr>
          <p:cNvPr id="11" name="Rectangle 10">
            <a:extLst>
              <a:ext uri="{FF2B5EF4-FFF2-40B4-BE49-F238E27FC236}">
                <a16:creationId xmlns:a16="http://schemas.microsoft.com/office/drawing/2014/main" id="{95BA6A2E-0D00-D445-90E8-66E02BE8EE06}"/>
              </a:ext>
            </a:extLst>
          </p:cNvPr>
          <p:cNvSpPr/>
          <p:nvPr/>
        </p:nvSpPr>
        <p:spPr bwMode="auto">
          <a:xfrm>
            <a:off x="116996" y="2940903"/>
            <a:ext cx="8447020" cy="2082014"/>
          </a:xfrm>
          <a:prstGeom prst="rect">
            <a:avLst/>
          </a:prstGeom>
          <a:noFill/>
          <a:ln w="25400">
            <a:solidFill>
              <a:srgbClr val="FF000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3883683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45FC73C-BC11-C646-8D51-B8FA78AB8FD6}"/>
              </a:ext>
            </a:extLst>
          </p:cNvPr>
          <p:cNvSpPr>
            <a:spLocks noGrp="1"/>
          </p:cNvSpPr>
          <p:nvPr>
            <p:ph type="body" sz="quarter" idx="12"/>
          </p:nvPr>
        </p:nvSpPr>
        <p:spPr>
          <a:xfrm>
            <a:off x="219455" y="201168"/>
            <a:ext cx="8695877" cy="670045"/>
          </a:xfrm>
        </p:spPr>
        <p:txBody>
          <a:bodyPr/>
          <a:lstStyle/>
          <a:p>
            <a:r>
              <a:rPr lang="en-US" sz="2400" dirty="0">
                <a:solidFill>
                  <a:schemeClr val="bg1"/>
                </a:solidFill>
              </a:rPr>
              <a:t>Identification Phase: Is an </a:t>
            </a:r>
            <a:r>
              <a:rPr lang="en-US" sz="2400" b="1" u="sng" dirty="0">
                <a:solidFill>
                  <a:schemeClr val="bg1"/>
                </a:solidFill>
              </a:rPr>
              <a:t>inhibitor</a:t>
            </a:r>
            <a:r>
              <a:rPr lang="en-US" sz="2400" dirty="0">
                <a:solidFill>
                  <a:schemeClr val="bg1"/>
                </a:solidFill>
              </a:rPr>
              <a:t> a Defect or is there a need for a Product Enhancement?</a:t>
            </a:r>
          </a:p>
        </p:txBody>
      </p:sp>
      <p:sp>
        <p:nvSpPr>
          <p:cNvPr id="7" name="Footer Placeholder 6">
            <a:extLst>
              <a:ext uri="{FF2B5EF4-FFF2-40B4-BE49-F238E27FC236}">
                <a16:creationId xmlns:a16="http://schemas.microsoft.com/office/drawing/2014/main" id="{E33A5E0C-C923-4B4D-AE59-415E85B90F34}"/>
              </a:ext>
            </a:extLst>
          </p:cNvPr>
          <p:cNvSpPr>
            <a:spLocks noGrp="1"/>
          </p:cNvSpPr>
          <p:nvPr>
            <p:ph type="ftr" sz="quarter" idx="10"/>
          </p:nvPr>
        </p:nvSpPr>
        <p:spPr/>
        <p:txBody>
          <a:bodyPr/>
          <a:lstStyle/>
          <a:p>
            <a:r>
              <a:rPr lang="en-US"/>
              <a:t>IBM Automation / © 2020 IBM Corporation</a:t>
            </a:r>
            <a:endParaRPr lang="en-US" dirty="0"/>
          </a:p>
        </p:txBody>
      </p:sp>
      <p:sp>
        <p:nvSpPr>
          <p:cNvPr id="8" name="Slide Number Placeholder 7">
            <a:extLst>
              <a:ext uri="{FF2B5EF4-FFF2-40B4-BE49-F238E27FC236}">
                <a16:creationId xmlns:a16="http://schemas.microsoft.com/office/drawing/2014/main" id="{C5DFD00B-5DE5-5544-80E3-E81E22F66A23}"/>
              </a:ext>
            </a:extLst>
          </p:cNvPr>
          <p:cNvSpPr>
            <a:spLocks noGrp="1"/>
          </p:cNvSpPr>
          <p:nvPr>
            <p:ph type="sldNum" sz="quarter" idx="11"/>
          </p:nvPr>
        </p:nvSpPr>
        <p:spPr/>
        <p:txBody>
          <a:bodyPr/>
          <a:lstStyle/>
          <a:p>
            <a:fld id="{59395FB3-9C97-154F-86B2-7E381B951268}" type="slidenum">
              <a:rPr lang="en-US" smtClean="0"/>
              <a:pPr/>
              <a:t>5</a:t>
            </a:fld>
            <a:endParaRPr lang="en-US" dirty="0"/>
          </a:p>
        </p:txBody>
      </p:sp>
      <p:grpSp>
        <p:nvGrpSpPr>
          <p:cNvPr id="5" name="Group 4">
            <a:extLst>
              <a:ext uri="{FF2B5EF4-FFF2-40B4-BE49-F238E27FC236}">
                <a16:creationId xmlns:a16="http://schemas.microsoft.com/office/drawing/2014/main" id="{858B40CF-DBE6-8F4A-8DB2-9DA982658DF2}"/>
              </a:ext>
            </a:extLst>
          </p:cNvPr>
          <p:cNvGrpSpPr/>
          <p:nvPr/>
        </p:nvGrpSpPr>
        <p:grpSpPr>
          <a:xfrm>
            <a:off x="5383883" y="1341631"/>
            <a:ext cx="3531450" cy="3382518"/>
            <a:chOff x="4634448" y="547068"/>
            <a:chExt cx="4290096" cy="3619221"/>
          </a:xfrm>
        </p:grpSpPr>
        <p:pic>
          <p:nvPicPr>
            <p:cNvPr id="13" name="Graphic 12" descr="Person with idea">
              <a:extLst>
                <a:ext uri="{FF2B5EF4-FFF2-40B4-BE49-F238E27FC236}">
                  <a16:creationId xmlns:a16="http://schemas.microsoft.com/office/drawing/2014/main" id="{9E7A5337-5CA7-E745-9C9C-49A2AF5B04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16403" y="547068"/>
              <a:ext cx="1028700" cy="1028700"/>
            </a:xfrm>
            <a:prstGeom prst="rect">
              <a:avLst/>
            </a:prstGeom>
          </p:spPr>
        </p:pic>
        <p:pic>
          <p:nvPicPr>
            <p:cNvPr id="15" name="Graphic 14" descr="Continuous Improvement">
              <a:extLst>
                <a:ext uri="{FF2B5EF4-FFF2-40B4-BE49-F238E27FC236}">
                  <a16:creationId xmlns:a16="http://schemas.microsoft.com/office/drawing/2014/main" id="{61475514-2341-694D-B0E7-05C3E3C731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60151" y="2792215"/>
              <a:ext cx="1028700" cy="1028700"/>
            </a:xfrm>
            <a:prstGeom prst="rect">
              <a:avLst/>
            </a:prstGeom>
          </p:spPr>
        </p:pic>
        <p:pic>
          <p:nvPicPr>
            <p:cNvPr id="17" name="Graphic 16" descr="Continuous Improvement">
              <a:extLst>
                <a:ext uri="{FF2B5EF4-FFF2-40B4-BE49-F238E27FC236}">
                  <a16:creationId xmlns:a16="http://schemas.microsoft.com/office/drawing/2014/main" id="{C06D26D1-E22C-F84A-8BE3-9BDD30E8DF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61668" y="2792215"/>
              <a:ext cx="1028700" cy="1028700"/>
            </a:xfrm>
            <a:prstGeom prst="rect">
              <a:avLst/>
            </a:prstGeom>
          </p:spPr>
        </p:pic>
        <p:sp>
          <p:nvSpPr>
            <p:cNvPr id="18" name="TextBox 17">
              <a:extLst>
                <a:ext uri="{FF2B5EF4-FFF2-40B4-BE49-F238E27FC236}">
                  <a16:creationId xmlns:a16="http://schemas.microsoft.com/office/drawing/2014/main" id="{D706AF16-E704-B849-B4FC-3CB36E9CADE8}"/>
                </a:ext>
              </a:extLst>
            </p:cNvPr>
            <p:cNvSpPr txBox="1"/>
            <p:nvPr/>
          </p:nvSpPr>
          <p:spPr>
            <a:xfrm>
              <a:off x="4634448" y="3715077"/>
              <a:ext cx="1497051" cy="430887"/>
            </a:xfrm>
            <a:prstGeom prst="rect">
              <a:avLst/>
            </a:prstGeom>
            <a:noFill/>
          </p:spPr>
          <p:txBody>
            <a:bodyPr wrap="square" lIns="0" tIns="0" rIns="0" bIns="0" rtlCol="0">
              <a:spAutoFit/>
            </a:bodyPr>
            <a:lstStyle/>
            <a:p>
              <a:pPr algn="ctr"/>
              <a:r>
                <a:rPr lang="en-US" sz="1400" dirty="0">
                  <a:solidFill>
                    <a:srgbClr val="FFFF00"/>
                  </a:solidFill>
                  <a:latin typeface="IBM Plex Sans Light" panose="020B0403050203000203" pitchFamily="34" charset="0"/>
                  <a:ea typeface="IBM Plex Sans" charset="0"/>
                  <a:cs typeface="IBM Plex Sans" charset="0"/>
                </a:rPr>
                <a:t>IBM Support </a:t>
              </a:r>
            </a:p>
            <a:p>
              <a:pPr algn="ctr"/>
              <a:r>
                <a:rPr lang="en-US" sz="1400" dirty="0">
                  <a:solidFill>
                    <a:srgbClr val="FFFF00"/>
                  </a:solidFill>
                  <a:latin typeface="IBM Plex Sans Light" panose="020B0403050203000203" pitchFamily="34" charset="0"/>
                  <a:ea typeface="IBM Plex Sans" charset="0"/>
                  <a:cs typeface="IBM Plex Sans" charset="0"/>
                </a:rPr>
                <a:t>Processes</a:t>
              </a:r>
            </a:p>
          </p:txBody>
        </p:sp>
        <p:sp>
          <p:nvSpPr>
            <p:cNvPr id="19" name="TextBox 18">
              <a:extLst>
                <a:ext uri="{FF2B5EF4-FFF2-40B4-BE49-F238E27FC236}">
                  <a16:creationId xmlns:a16="http://schemas.microsoft.com/office/drawing/2014/main" id="{F2D2B039-ACD2-744F-8E66-8048CCD6421C}"/>
                </a:ext>
              </a:extLst>
            </p:cNvPr>
            <p:cNvSpPr txBox="1"/>
            <p:nvPr/>
          </p:nvSpPr>
          <p:spPr>
            <a:xfrm>
              <a:off x="5769852" y="1572715"/>
              <a:ext cx="2182201" cy="430887"/>
            </a:xfrm>
            <a:prstGeom prst="rect">
              <a:avLst/>
            </a:prstGeom>
            <a:noFill/>
          </p:spPr>
          <p:txBody>
            <a:bodyPr wrap="square" lIns="0" tIns="0" rIns="0" bIns="0" rtlCol="0">
              <a:spAutoFit/>
            </a:bodyPr>
            <a:lstStyle/>
            <a:p>
              <a:pPr algn="ctr"/>
              <a:r>
                <a:rPr lang="en-US" sz="1400" dirty="0">
                  <a:solidFill>
                    <a:schemeClr val="bg1"/>
                  </a:solidFill>
                  <a:latin typeface="IBM Plex Sans Light" panose="020B0403050203000203" pitchFamily="34" charset="0"/>
                  <a:ea typeface="IBM Plex Sans" charset="0"/>
                  <a:cs typeface="IBM Plex Sans" charset="0"/>
                </a:rPr>
                <a:t>Field Inhibitor </a:t>
              </a:r>
            </a:p>
            <a:p>
              <a:pPr algn="ctr"/>
              <a:r>
                <a:rPr lang="en-US" sz="1400" dirty="0">
                  <a:solidFill>
                    <a:schemeClr val="bg1"/>
                  </a:solidFill>
                  <a:latin typeface="IBM Plex Sans Light" panose="020B0403050203000203" pitchFamily="34" charset="0"/>
                  <a:ea typeface="IBM Plex Sans" charset="0"/>
                  <a:cs typeface="IBM Plex Sans" charset="0"/>
                </a:rPr>
                <a:t>Identified</a:t>
              </a:r>
            </a:p>
          </p:txBody>
        </p:sp>
        <p:sp>
          <p:nvSpPr>
            <p:cNvPr id="20" name="TextBox 19">
              <a:extLst>
                <a:ext uri="{FF2B5EF4-FFF2-40B4-BE49-F238E27FC236}">
                  <a16:creationId xmlns:a16="http://schemas.microsoft.com/office/drawing/2014/main" id="{874FE5AA-B8B9-854E-9093-F68077F3BF48}"/>
                </a:ext>
              </a:extLst>
            </p:cNvPr>
            <p:cNvSpPr txBox="1"/>
            <p:nvPr/>
          </p:nvSpPr>
          <p:spPr>
            <a:xfrm>
              <a:off x="7427493" y="3735402"/>
              <a:ext cx="1497051" cy="430887"/>
            </a:xfrm>
            <a:prstGeom prst="rect">
              <a:avLst/>
            </a:prstGeom>
            <a:noFill/>
          </p:spPr>
          <p:txBody>
            <a:bodyPr wrap="square" lIns="0" tIns="0" rIns="0" bIns="0" rtlCol="0">
              <a:spAutoFit/>
            </a:bodyPr>
            <a:lstStyle/>
            <a:p>
              <a:pPr algn="ctr"/>
              <a:r>
                <a:rPr lang="en-US" sz="1400" dirty="0">
                  <a:solidFill>
                    <a:srgbClr val="00B050"/>
                  </a:solidFill>
                  <a:latin typeface="IBM Plex Sans Light" panose="020B0403050203000203" pitchFamily="34" charset="0"/>
                  <a:ea typeface="IBM Plex Sans" charset="0"/>
                  <a:cs typeface="IBM Plex Sans" charset="0"/>
                </a:rPr>
                <a:t>Enhancement Request</a:t>
              </a:r>
            </a:p>
          </p:txBody>
        </p:sp>
        <p:cxnSp>
          <p:nvCxnSpPr>
            <p:cNvPr id="22" name="Straight Arrow Connector 21">
              <a:extLst>
                <a:ext uri="{FF2B5EF4-FFF2-40B4-BE49-F238E27FC236}">
                  <a16:creationId xmlns:a16="http://schemas.microsoft.com/office/drawing/2014/main" id="{23369580-CF21-F847-90F2-EB98417F0CD8}"/>
                </a:ext>
              </a:extLst>
            </p:cNvPr>
            <p:cNvCxnSpPr>
              <a:cxnSpLocks/>
              <a:stCxn id="19" idx="2"/>
              <a:endCxn id="15" idx="3"/>
            </p:cNvCxnSpPr>
            <p:nvPr/>
          </p:nvCxnSpPr>
          <p:spPr bwMode="auto">
            <a:xfrm flipH="1">
              <a:off x="5888851" y="2003602"/>
              <a:ext cx="972102" cy="130296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FDA409A2-601C-4C48-A4F8-1067A1D94B2D}"/>
                </a:ext>
              </a:extLst>
            </p:cNvPr>
            <p:cNvCxnSpPr>
              <a:cxnSpLocks/>
              <a:stCxn id="19" idx="2"/>
              <a:endCxn id="17" idx="1"/>
            </p:cNvCxnSpPr>
            <p:nvPr/>
          </p:nvCxnSpPr>
          <p:spPr bwMode="auto">
            <a:xfrm>
              <a:off x="6860953" y="2003602"/>
              <a:ext cx="800715" cy="130296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740C6A34-76E5-5F4B-B069-F3A3CDCF3C92}"/>
                </a:ext>
              </a:extLst>
            </p:cNvPr>
            <p:cNvSpPr txBox="1"/>
            <p:nvPr/>
          </p:nvSpPr>
          <p:spPr>
            <a:xfrm>
              <a:off x="6678079" y="2569198"/>
              <a:ext cx="306659" cy="215444"/>
            </a:xfrm>
            <a:prstGeom prst="rect">
              <a:avLst/>
            </a:prstGeom>
            <a:noFill/>
          </p:spPr>
          <p:txBody>
            <a:bodyPr wrap="square" lIns="0" tIns="0" rIns="0" bIns="0" rtlCol="0">
              <a:spAutoFit/>
            </a:bodyPr>
            <a:lstStyle/>
            <a:p>
              <a:pPr algn="ctr"/>
              <a:r>
                <a:rPr lang="en-US" sz="1400" dirty="0">
                  <a:solidFill>
                    <a:schemeClr val="bg1"/>
                  </a:solidFill>
                  <a:latin typeface="IBM Plex Sans Light" panose="020B0403050203000203" pitchFamily="34" charset="0"/>
                  <a:ea typeface="IBM Plex Sans" charset="0"/>
                  <a:cs typeface="IBM Plex Sans" charset="0"/>
                </a:rPr>
                <a:t>OR</a:t>
              </a:r>
            </a:p>
          </p:txBody>
        </p:sp>
        <p:sp>
          <p:nvSpPr>
            <p:cNvPr id="29" name="TextBox 28">
              <a:extLst>
                <a:ext uri="{FF2B5EF4-FFF2-40B4-BE49-F238E27FC236}">
                  <a16:creationId xmlns:a16="http://schemas.microsoft.com/office/drawing/2014/main" id="{9613AE28-B8BD-9248-9891-0279EE710270}"/>
                </a:ext>
              </a:extLst>
            </p:cNvPr>
            <p:cNvSpPr txBox="1"/>
            <p:nvPr/>
          </p:nvSpPr>
          <p:spPr>
            <a:xfrm rot="18205285">
              <a:off x="5825950" y="2401607"/>
              <a:ext cx="602166" cy="215444"/>
            </a:xfrm>
            <a:prstGeom prst="rect">
              <a:avLst/>
            </a:prstGeom>
            <a:noFill/>
          </p:spPr>
          <p:txBody>
            <a:bodyPr wrap="square" lIns="0" tIns="0" rIns="0" bIns="0" rtlCol="0">
              <a:spAutoFit/>
            </a:bodyPr>
            <a:lstStyle/>
            <a:p>
              <a:pPr algn="l"/>
              <a:r>
                <a:rPr lang="en-US" sz="1400" i="1" dirty="0">
                  <a:solidFill>
                    <a:schemeClr val="bg1"/>
                  </a:solidFill>
                  <a:latin typeface="IBM Plex Sans Light" panose="020B0403050203000203" pitchFamily="34" charset="0"/>
                  <a:ea typeface="IBM Plex Sans" charset="0"/>
                  <a:cs typeface="IBM Plex Sans" charset="0"/>
                </a:rPr>
                <a:t>Defect</a:t>
              </a:r>
            </a:p>
          </p:txBody>
        </p:sp>
        <p:sp>
          <p:nvSpPr>
            <p:cNvPr id="30" name="TextBox 29">
              <a:extLst>
                <a:ext uri="{FF2B5EF4-FFF2-40B4-BE49-F238E27FC236}">
                  <a16:creationId xmlns:a16="http://schemas.microsoft.com/office/drawing/2014/main" id="{8C9AABCC-3939-B94F-821C-95F93FC3A3C2}"/>
                </a:ext>
              </a:extLst>
            </p:cNvPr>
            <p:cNvSpPr txBox="1"/>
            <p:nvPr/>
          </p:nvSpPr>
          <p:spPr>
            <a:xfrm rot="3265762">
              <a:off x="6862477" y="2517991"/>
              <a:ext cx="1189790" cy="261727"/>
            </a:xfrm>
            <a:prstGeom prst="rect">
              <a:avLst/>
            </a:prstGeom>
            <a:noFill/>
          </p:spPr>
          <p:txBody>
            <a:bodyPr wrap="square" lIns="0" tIns="0" rIns="0" bIns="0" rtlCol="0">
              <a:spAutoFit/>
            </a:bodyPr>
            <a:lstStyle/>
            <a:p>
              <a:pPr algn="l"/>
              <a:r>
                <a:rPr lang="en-US" sz="1400" i="1" dirty="0">
                  <a:solidFill>
                    <a:schemeClr val="bg1"/>
                  </a:solidFill>
                  <a:latin typeface="IBM Plex Sans Light" panose="020B0403050203000203" pitchFamily="34" charset="0"/>
                  <a:ea typeface="IBM Plex Sans" charset="0"/>
                  <a:cs typeface="IBM Plex Sans" charset="0"/>
                </a:rPr>
                <a:t>Enhancement</a:t>
              </a:r>
            </a:p>
          </p:txBody>
        </p:sp>
        <p:sp>
          <p:nvSpPr>
            <p:cNvPr id="31" name="Arc 30">
              <a:extLst>
                <a:ext uri="{FF2B5EF4-FFF2-40B4-BE49-F238E27FC236}">
                  <a16:creationId xmlns:a16="http://schemas.microsoft.com/office/drawing/2014/main" id="{857C879C-6AC1-1F4C-B236-F4AC2934EB89}"/>
                </a:ext>
              </a:extLst>
            </p:cNvPr>
            <p:cNvSpPr/>
            <p:nvPr/>
          </p:nvSpPr>
          <p:spPr bwMode="auto">
            <a:xfrm rot="10800000">
              <a:off x="5888851" y="3003451"/>
              <a:ext cx="1772818" cy="737109"/>
            </a:xfrm>
            <a:prstGeom prst="arc">
              <a:avLst>
                <a:gd name="adj1" fmla="val 11074608"/>
                <a:gd name="adj2" fmla="val 21306651"/>
              </a:avLst>
            </a:prstGeom>
            <a:ln w="38100" cap="flat" cmpd="sng" algn="ctr">
              <a:solidFill>
                <a:schemeClr val="accent2"/>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1013">
                <a:solidFill>
                  <a:schemeClr val="bg1"/>
                </a:solidFill>
              </a:endParaRPr>
            </a:p>
          </p:txBody>
        </p:sp>
        <p:sp>
          <p:nvSpPr>
            <p:cNvPr id="32" name="TextBox 31">
              <a:extLst>
                <a:ext uri="{FF2B5EF4-FFF2-40B4-BE49-F238E27FC236}">
                  <a16:creationId xmlns:a16="http://schemas.microsoft.com/office/drawing/2014/main" id="{9D644344-23ED-034E-8081-BBD24C0B90F5}"/>
                </a:ext>
              </a:extLst>
            </p:cNvPr>
            <p:cNvSpPr txBox="1"/>
            <p:nvPr/>
          </p:nvSpPr>
          <p:spPr>
            <a:xfrm>
              <a:off x="6374902" y="3930520"/>
              <a:ext cx="835425" cy="230520"/>
            </a:xfrm>
            <a:prstGeom prst="rect">
              <a:avLst/>
            </a:prstGeom>
            <a:noFill/>
          </p:spPr>
          <p:txBody>
            <a:bodyPr wrap="square" lIns="0" tIns="0" rIns="0" bIns="0" rtlCol="0">
              <a:spAutoFit/>
            </a:bodyPr>
            <a:lstStyle/>
            <a:p>
              <a:pPr algn="ctr"/>
              <a:r>
                <a:rPr lang="en-US" sz="1400" i="1" dirty="0">
                  <a:solidFill>
                    <a:schemeClr val="bg1"/>
                  </a:solidFill>
                  <a:latin typeface="IBM Plex Sans Light" panose="020B0403050203000203" pitchFamily="34" charset="0"/>
                  <a:ea typeface="IBM Plex Sans" charset="0"/>
                  <a:cs typeface="IBM Plex Sans" charset="0"/>
                </a:rPr>
                <a:t>Referral</a:t>
              </a:r>
            </a:p>
          </p:txBody>
        </p:sp>
      </p:grpSp>
      <p:sp>
        <p:nvSpPr>
          <p:cNvPr id="2" name="Rectangle 1">
            <a:extLst>
              <a:ext uri="{FF2B5EF4-FFF2-40B4-BE49-F238E27FC236}">
                <a16:creationId xmlns:a16="http://schemas.microsoft.com/office/drawing/2014/main" id="{5D7E98FC-0C7A-9546-9449-FD6706949DE6}"/>
              </a:ext>
            </a:extLst>
          </p:cNvPr>
          <p:cNvSpPr/>
          <p:nvPr/>
        </p:nvSpPr>
        <p:spPr>
          <a:xfrm>
            <a:off x="196601" y="1082697"/>
            <a:ext cx="4949678" cy="3385542"/>
          </a:xfrm>
          <a:prstGeom prst="rect">
            <a:avLst/>
          </a:prstGeom>
        </p:spPr>
        <p:txBody>
          <a:bodyPr wrap="square">
            <a:spAutoFit/>
          </a:bodyPr>
          <a:lstStyle/>
          <a:p>
            <a:pPr marL="174625" lvl="1" indent="-174625">
              <a:buClr>
                <a:schemeClr val="bg1"/>
              </a:buClr>
              <a:buFont typeface="Arial" panose="020B0604020202020204" pitchFamily="34" charset="0"/>
              <a:buChar char="•"/>
            </a:pPr>
            <a:r>
              <a:rPr lang="en-US" sz="1400" b="1" dirty="0">
                <a:solidFill>
                  <a:schemeClr val="bg1"/>
                </a:solidFill>
                <a:latin typeface="IBM Plex Sans Light" panose="020B0403050203000203" pitchFamily="34" charset="0"/>
              </a:rPr>
              <a:t>Technical Field: </a:t>
            </a:r>
            <a:r>
              <a:rPr lang="en-US" sz="1400" dirty="0">
                <a:solidFill>
                  <a:schemeClr val="bg1"/>
                </a:solidFill>
                <a:latin typeface="IBM Plex Sans Light" panose="020B0403050203000203" pitchFamily="34" charset="0"/>
              </a:rPr>
              <a:t>Use Slack channel per Cloud Pak where help needed to answer questions and/or determine if sales inhibitor is a defect or requires a product enhancement.</a:t>
            </a:r>
          </a:p>
          <a:p>
            <a:pPr marL="0" lvl="1">
              <a:buClr>
                <a:schemeClr val="bg1"/>
              </a:buClr>
            </a:pPr>
            <a:endParaRPr lang="en-US" sz="1400" dirty="0">
              <a:solidFill>
                <a:schemeClr val="bg1"/>
              </a:solidFill>
              <a:latin typeface="IBM Plex Sans Light" panose="020B0403050203000203" pitchFamily="34" charset="0"/>
            </a:endParaRPr>
          </a:p>
          <a:p>
            <a:pPr marL="171281" lvl="1">
              <a:buClr>
                <a:schemeClr val="tx1"/>
              </a:buClr>
            </a:pPr>
            <a:r>
              <a:rPr lang="en-US" sz="1000" dirty="0"/>
              <a:t>	</a:t>
            </a:r>
            <a:r>
              <a:rPr lang="en-US" sz="1000" dirty="0">
                <a:latin typeface="IBM Plex Sans Light" panose="020B0403050203000203" pitchFamily="34" charset="0"/>
                <a:hlinkClick r:id="rId8"/>
              </a:rPr>
              <a:t>#cpfield-cp4data </a:t>
            </a:r>
            <a:br>
              <a:rPr lang="en-US" sz="1000" dirty="0">
                <a:latin typeface="IBM Plex Sans Light" panose="020B0403050203000203" pitchFamily="34" charset="0"/>
              </a:rPr>
            </a:br>
            <a:r>
              <a:rPr lang="en-US" sz="1000" dirty="0">
                <a:latin typeface="IBM Plex Sans Light" panose="020B0403050203000203" pitchFamily="34" charset="0"/>
              </a:rPr>
              <a:t>	</a:t>
            </a:r>
            <a:r>
              <a:rPr lang="en-US" sz="1000" dirty="0">
                <a:latin typeface="IBM Plex Sans Light" panose="020B0403050203000203" pitchFamily="34" charset="0"/>
                <a:hlinkClick r:id="rId9"/>
              </a:rPr>
              <a:t>#cpfield-cp4integration </a:t>
            </a:r>
            <a:br>
              <a:rPr lang="en-US" sz="1000" dirty="0">
                <a:latin typeface="IBM Plex Sans Light" panose="020B0403050203000203" pitchFamily="34" charset="0"/>
              </a:rPr>
            </a:br>
            <a:r>
              <a:rPr lang="en-US" sz="1000" dirty="0">
                <a:latin typeface="IBM Plex Sans Light" panose="020B0403050203000203" pitchFamily="34" charset="0"/>
              </a:rPr>
              <a:t>	</a:t>
            </a:r>
            <a:r>
              <a:rPr lang="en-US" sz="1000" dirty="0">
                <a:latin typeface="IBM Plex Sans Light" panose="020B0403050203000203" pitchFamily="34" charset="0"/>
                <a:hlinkClick r:id="rId10"/>
              </a:rPr>
              <a:t>#cpfield-cp4applications </a:t>
            </a:r>
            <a:br>
              <a:rPr lang="en-US" sz="1000" dirty="0">
                <a:latin typeface="IBM Plex Sans Light" panose="020B0403050203000203" pitchFamily="34" charset="0"/>
              </a:rPr>
            </a:br>
            <a:r>
              <a:rPr lang="en-US" sz="1000" dirty="0">
                <a:latin typeface="IBM Plex Sans Light" panose="020B0403050203000203" pitchFamily="34" charset="0"/>
              </a:rPr>
              <a:t>	</a:t>
            </a:r>
            <a:r>
              <a:rPr lang="en-US" sz="1000" dirty="0">
                <a:latin typeface="IBM Plex Sans Light" panose="020B0403050203000203" pitchFamily="34" charset="0"/>
                <a:hlinkClick r:id="rId11"/>
              </a:rPr>
              <a:t>#cpfield-cp4automation </a:t>
            </a:r>
            <a:br>
              <a:rPr lang="en-US" sz="1000" dirty="0">
                <a:latin typeface="IBM Plex Sans Light" panose="020B0403050203000203" pitchFamily="34" charset="0"/>
              </a:rPr>
            </a:br>
            <a:r>
              <a:rPr lang="en-US" sz="1000" dirty="0">
                <a:latin typeface="IBM Plex Sans Light" panose="020B0403050203000203" pitchFamily="34" charset="0"/>
              </a:rPr>
              <a:t>	</a:t>
            </a:r>
            <a:r>
              <a:rPr lang="en-US" sz="1000" dirty="0">
                <a:latin typeface="IBM Plex Sans Light" panose="020B0403050203000203" pitchFamily="34" charset="0"/>
                <a:hlinkClick r:id="rId12"/>
              </a:rPr>
              <a:t>#cpfield-cp4mcm </a:t>
            </a:r>
            <a:br>
              <a:rPr lang="en-US" sz="1000" dirty="0">
                <a:latin typeface="IBM Plex Sans Light" panose="020B0403050203000203" pitchFamily="34" charset="0"/>
              </a:rPr>
            </a:br>
            <a:r>
              <a:rPr lang="en-US" sz="1000" dirty="0">
                <a:latin typeface="IBM Plex Sans Light" panose="020B0403050203000203" pitchFamily="34" charset="0"/>
              </a:rPr>
              <a:t>	</a:t>
            </a:r>
            <a:r>
              <a:rPr lang="en-US" sz="1000" dirty="0">
                <a:latin typeface="IBM Plex Sans Light" panose="020B0403050203000203" pitchFamily="34" charset="0"/>
                <a:hlinkClick r:id="rId13"/>
              </a:rPr>
              <a:t>#cpfield-cp4security</a:t>
            </a:r>
            <a:endParaRPr lang="en-US" sz="1000" dirty="0">
              <a:latin typeface="IBM Plex Sans Light" panose="020B0403050203000203" pitchFamily="34" charset="0"/>
            </a:endParaRPr>
          </a:p>
          <a:p>
            <a:pPr marL="230188" lvl="2" indent="-230188">
              <a:buClr>
                <a:schemeClr val="bg1"/>
              </a:buClr>
              <a:buFont typeface="Arial" panose="020B0604020202020204" pitchFamily="34" charset="0"/>
              <a:buChar char="•"/>
            </a:pPr>
            <a:endParaRPr lang="en-US" sz="1400" dirty="0">
              <a:solidFill>
                <a:schemeClr val="bg1"/>
              </a:solidFill>
              <a:latin typeface="IBM Plex Sans Light" panose="020B0403050203000203" pitchFamily="34" charset="0"/>
            </a:endParaRPr>
          </a:p>
          <a:p>
            <a:pPr marL="230188" lvl="1" indent="-230188">
              <a:buClr>
                <a:schemeClr val="bg1"/>
              </a:buClr>
              <a:buFont typeface="Arial" panose="020B0604020202020204" pitchFamily="34" charset="0"/>
              <a:buChar char="•"/>
            </a:pPr>
            <a:r>
              <a:rPr lang="en-US" sz="1400" b="1" dirty="0">
                <a:solidFill>
                  <a:schemeClr val="bg1"/>
                </a:solidFill>
                <a:latin typeface="IBM Plex Sans Light" panose="020B0403050203000203" pitchFamily="34" charset="0"/>
              </a:rPr>
              <a:t>Geo tech sales ambassadors: </a:t>
            </a:r>
            <a:r>
              <a:rPr lang="en-US" sz="1400" dirty="0">
                <a:solidFill>
                  <a:schemeClr val="bg1"/>
                </a:solidFill>
                <a:latin typeface="IBM Plex Sans Light" panose="020B0403050203000203" pitchFamily="34" charset="0"/>
              </a:rPr>
              <a:t>monitor Slack to assist with responses</a:t>
            </a:r>
            <a:r>
              <a:rPr lang="en-US" sz="1400" b="1" dirty="0">
                <a:solidFill>
                  <a:schemeClr val="bg1"/>
                </a:solidFill>
                <a:latin typeface="IBM Plex Sans Light" panose="020B0403050203000203" pitchFamily="34" charset="0"/>
              </a:rPr>
              <a:t>.</a:t>
            </a:r>
          </a:p>
          <a:p>
            <a:pPr marL="230188" lvl="1" indent="-230188">
              <a:buClr>
                <a:schemeClr val="bg1"/>
              </a:buClr>
            </a:pPr>
            <a:endParaRPr lang="en-US" sz="1400" b="1" dirty="0">
              <a:solidFill>
                <a:schemeClr val="bg1"/>
              </a:solidFill>
              <a:latin typeface="IBM Plex Sans Light" panose="020B0403050203000203" pitchFamily="34" charset="0"/>
            </a:endParaRPr>
          </a:p>
          <a:p>
            <a:pPr marL="230188" lvl="1" indent="-230188">
              <a:buClr>
                <a:schemeClr val="bg1"/>
              </a:buClr>
              <a:buFont typeface="Arial" panose="020B0604020202020204" pitchFamily="34" charset="0"/>
              <a:buChar char="•"/>
            </a:pPr>
            <a:r>
              <a:rPr lang="en-US" sz="1400" b="1" dirty="0">
                <a:solidFill>
                  <a:schemeClr val="bg1"/>
                </a:solidFill>
                <a:latin typeface="IBM Plex Sans Light" panose="020B0403050203000203" pitchFamily="34" charset="0"/>
              </a:rPr>
              <a:t>OM and Development</a:t>
            </a:r>
            <a:r>
              <a:rPr lang="en-US" sz="1400" dirty="0">
                <a:solidFill>
                  <a:schemeClr val="bg1"/>
                </a:solidFill>
                <a:latin typeface="IBM Plex Sans Light" panose="020B0403050203000203" pitchFamily="34" charset="0"/>
              </a:rPr>
              <a:t>: monitor Slack for hot inhibitors to help with determination.</a:t>
            </a:r>
          </a:p>
        </p:txBody>
      </p:sp>
    </p:spTree>
    <p:extLst>
      <p:ext uri="{BB962C8B-B14F-4D97-AF65-F5344CB8AC3E}">
        <p14:creationId xmlns:p14="http://schemas.microsoft.com/office/powerpoint/2010/main" val="28243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219455" y="219456"/>
            <a:ext cx="5761467" cy="377703"/>
          </a:xfrm>
        </p:spPr>
        <p:txBody>
          <a:bodyPr/>
          <a:lstStyle/>
          <a:p>
            <a:r>
              <a:rPr lang="en-US" sz="2400" dirty="0"/>
              <a:t>Meet the Panel Subject Matter Experts</a:t>
            </a:r>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6</a:t>
            </a:fld>
            <a:endParaRPr lang="en-US" dirty="0"/>
          </a:p>
        </p:txBody>
      </p:sp>
      <p:sp>
        <p:nvSpPr>
          <p:cNvPr id="11" name="TextBox 10">
            <a:extLst>
              <a:ext uri="{FF2B5EF4-FFF2-40B4-BE49-F238E27FC236}">
                <a16:creationId xmlns:a16="http://schemas.microsoft.com/office/drawing/2014/main" id="{197401E1-D167-0041-97D8-3FDCD7031A7D}"/>
              </a:ext>
            </a:extLst>
          </p:cNvPr>
          <p:cNvSpPr txBox="1"/>
          <p:nvPr/>
        </p:nvSpPr>
        <p:spPr>
          <a:xfrm>
            <a:off x="1028727" y="1044629"/>
            <a:ext cx="1665841" cy="400110"/>
          </a:xfrm>
          <a:prstGeom prst="rect">
            <a:avLst/>
          </a:prstGeom>
          <a:noFill/>
        </p:spPr>
        <p:txBody>
          <a:bodyPr wrap="none" rtlCol="0">
            <a:spAutoFit/>
          </a:bodyPr>
          <a:lstStyle/>
          <a:p>
            <a:r>
              <a:rPr lang="en-US" sz="1000" b="1" kern="0" dirty="0">
                <a:solidFill>
                  <a:schemeClr val="bg1"/>
                </a:solidFill>
              </a:rPr>
              <a:t>Prasad </a:t>
            </a:r>
            <a:r>
              <a:rPr lang="en-US" sz="1000" b="1" kern="0" dirty="0" err="1">
                <a:solidFill>
                  <a:schemeClr val="bg1"/>
                </a:solidFill>
              </a:rPr>
              <a:t>Imandi</a:t>
            </a:r>
            <a:r>
              <a:rPr lang="en-US" sz="1000" b="1" kern="0" dirty="0">
                <a:solidFill>
                  <a:schemeClr val="bg1"/>
                </a:solidFill>
              </a:rPr>
              <a:t>  </a:t>
            </a:r>
          </a:p>
          <a:p>
            <a:pPr marL="174625" indent="-174625"/>
            <a:r>
              <a:rPr lang="en-US" sz="1000" kern="0" dirty="0">
                <a:solidFill>
                  <a:schemeClr val="bg1"/>
                </a:solidFill>
              </a:rPr>
              <a:t>	SWAT, IBM Integration</a:t>
            </a:r>
          </a:p>
        </p:txBody>
      </p:sp>
      <p:sp>
        <p:nvSpPr>
          <p:cNvPr id="13" name="TextBox 12">
            <a:extLst>
              <a:ext uri="{FF2B5EF4-FFF2-40B4-BE49-F238E27FC236}">
                <a16:creationId xmlns:a16="http://schemas.microsoft.com/office/drawing/2014/main" id="{15E0D6C6-352B-3943-B86E-540CD0EC34EA}"/>
              </a:ext>
            </a:extLst>
          </p:cNvPr>
          <p:cNvSpPr txBox="1"/>
          <p:nvPr/>
        </p:nvSpPr>
        <p:spPr>
          <a:xfrm>
            <a:off x="1028727" y="1885012"/>
            <a:ext cx="2398413" cy="400110"/>
          </a:xfrm>
          <a:prstGeom prst="rect">
            <a:avLst/>
          </a:prstGeom>
          <a:noFill/>
        </p:spPr>
        <p:txBody>
          <a:bodyPr wrap="none" rtlCol="0">
            <a:spAutoFit/>
          </a:bodyPr>
          <a:lstStyle/>
          <a:p>
            <a:r>
              <a:rPr lang="en-US" sz="1000" b="1" kern="0" dirty="0">
                <a:solidFill>
                  <a:schemeClr val="bg1"/>
                </a:solidFill>
              </a:rPr>
              <a:t>Joel Gomez</a:t>
            </a:r>
            <a:r>
              <a:rPr lang="en-US" sz="1000" kern="0" dirty="0">
                <a:solidFill>
                  <a:schemeClr val="bg1"/>
                </a:solidFill>
              </a:rPr>
              <a:t> </a:t>
            </a:r>
          </a:p>
          <a:p>
            <a:pPr marL="174625" indent="-174625"/>
            <a:r>
              <a:rPr lang="en-US" sz="1000" kern="0" dirty="0">
                <a:solidFill>
                  <a:schemeClr val="bg1"/>
                </a:solidFill>
              </a:rPr>
              <a:t>	WW Synergy, CP4I Technical Sales</a:t>
            </a:r>
          </a:p>
        </p:txBody>
      </p:sp>
      <p:sp>
        <p:nvSpPr>
          <p:cNvPr id="14" name="TextBox 13">
            <a:extLst>
              <a:ext uri="{FF2B5EF4-FFF2-40B4-BE49-F238E27FC236}">
                <a16:creationId xmlns:a16="http://schemas.microsoft.com/office/drawing/2014/main" id="{FBFCB68C-F78F-D546-AEC1-47B09CCE3FB8}"/>
              </a:ext>
            </a:extLst>
          </p:cNvPr>
          <p:cNvSpPr txBox="1"/>
          <p:nvPr/>
        </p:nvSpPr>
        <p:spPr>
          <a:xfrm>
            <a:off x="1028727" y="2725395"/>
            <a:ext cx="2933816" cy="400110"/>
          </a:xfrm>
          <a:prstGeom prst="rect">
            <a:avLst/>
          </a:prstGeom>
          <a:noFill/>
        </p:spPr>
        <p:txBody>
          <a:bodyPr wrap="none" rtlCol="0">
            <a:spAutoFit/>
          </a:bodyPr>
          <a:lstStyle/>
          <a:p>
            <a:r>
              <a:rPr lang="en-US" sz="1000" b="1" kern="0" dirty="0">
                <a:solidFill>
                  <a:schemeClr val="bg1"/>
                </a:solidFill>
              </a:rPr>
              <a:t>Dan Temkin</a:t>
            </a:r>
          </a:p>
          <a:p>
            <a:pPr marL="174625" indent="-174625"/>
            <a:r>
              <a:rPr lang="en-US" sz="1000" kern="0" dirty="0">
                <a:solidFill>
                  <a:schemeClr val="bg1"/>
                </a:solidFill>
              </a:rPr>
              <a:t>	Americas Technical Sales Leader, Integration</a:t>
            </a:r>
          </a:p>
        </p:txBody>
      </p:sp>
      <p:sp>
        <p:nvSpPr>
          <p:cNvPr id="15" name="TextBox 14">
            <a:extLst>
              <a:ext uri="{FF2B5EF4-FFF2-40B4-BE49-F238E27FC236}">
                <a16:creationId xmlns:a16="http://schemas.microsoft.com/office/drawing/2014/main" id="{DE7A2191-613B-174C-8AF8-7701EADF5356}"/>
              </a:ext>
            </a:extLst>
          </p:cNvPr>
          <p:cNvSpPr txBox="1"/>
          <p:nvPr/>
        </p:nvSpPr>
        <p:spPr>
          <a:xfrm>
            <a:off x="1028727" y="3565779"/>
            <a:ext cx="2591094" cy="400110"/>
          </a:xfrm>
          <a:prstGeom prst="rect">
            <a:avLst/>
          </a:prstGeom>
          <a:noFill/>
        </p:spPr>
        <p:txBody>
          <a:bodyPr wrap="none" rtlCol="0">
            <a:spAutoFit/>
          </a:bodyPr>
          <a:lstStyle/>
          <a:p>
            <a:r>
              <a:rPr lang="en-US" sz="1000" b="1" kern="0" dirty="0">
                <a:solidFill>
                  <a:schemeClr val="bg1"/>
                </a:solidFill>
              </a:rPr>
              <a:t>Thomas (Tom) Campbell</a:t>
            </a:r>
          </a:p>
          <a:p>
            <a:pPr marL="122238" indent="-114300"/>
            <a:r>
              <a:rPr lang="en-US" sz="1000" kern="0" dirty="0">
                <a:solidFill>
                  <a:schemeClr val="bg1"/>
                </a:solidFill>
              </a:rPr>
              <a:t>	WW Technical Sales Leader, Integration</a:t>
            </a:r>
          </a:p>
        </p:txBody>
      </p:sp>
      <p:pic>
        <p:nvPicPr>
          <p:cNvPr id="18" name="Picture 17">
            <a:extLst>
              <a:ext uri="{FF2B5EF4-FFF2-40B4-BE49-F238E27FC236}">
                <a16:creationId xmlns:a16="http://schemas.microsoft.com/office/drawing/2014/main" id="{C72BE8F2-ED36-D64E-83CC-9E6016DB1CFC}"/>
              </a:ext>
            </a:extLst>
          </p:cNvPr>
          <p:cNvPicPr>
            <a:picLocks noChangeAspect="1"/>
          </p:cNvPicPr>
          <p:nvPr/>
        </p:nvPicPr>
        <p:blipFill>
          <a:blip r:embed="rId3"/>
          <a:stretch>
            <a:fillRect/>
          </a:stretch>
        </p:blipFill>
        <p:spPr>
          <a:xfrm>
            <a:off x="5196155" y="3228639"/>
            <a:ext cx="490434" cy="490434"/>
          </a:xfrm>
          <a:prstGeom prst="rect">
            <a:avLst/>
          </a:prstGeom>
        </p:spPr>
      </p:pic>
      <p:sp>
        <p:nvSpPr>
          <p:cNvPr id="21" name="TextBox 20">
            <a:extLst>
              <a:ext uri="{FF2B5EF4-FFF2-40B4-BE49-F238E27FC236}">
                <a16:creationId xmlns:a16="http://schemas.microsoft.com/office/drawing/2014/main" id="{E2172D4E-47EE-014B-A0F0-341BE62B6763}"/>
              </a:ext>
            </a:extLst>
          </p:cNvPr>
          <p:cNvSpPr txBox="1"/>
          <p:nvPr/>
        </p:nvSpPr>
        <p:spPr>
          <a:xfrm>
            <a:off x="5804561" y="1142921"/>
            <a:ext cx="1931939" cy="400110"/>
          </a:xfrm>
          <a:prstGeom prst="rect">
            <a:avLst/>
          </a:prstGeom>
          <a:noFill/>
        </p:spPr>
        <p:txBody>
          <a:bodyPr wrap="none" rtlCol="0">
            <a:spAutoFit/>
          </a:bodyPr>
          <a:lstStyle/>
          <a:p>
            <a:r>
              <a:rPr lang="en-US" sz="1000" b="1" kern="0" dirty="0">
                <a:solidFill>
                  <a:schemeClr val="bg1"/>
                </a:solidFill>
              </a:rPr>
              <a:t>Andy Humphreys  </a:t>
            </a:r>
          </a:p>
          <a:p>
            <a:pPr marL="174625" indent="-174625"/>
            <a:r>
              <a:rPr lang="en-US" sz="1000" kern="0" dirty="0">
                <a:solidFill>
                  <a:schemeClr val="bg1"/>
                </a:solidFill>
              </a:rPr>
              <a:t>	Program Director, OM CP4I</a:t>
            </a:r>
          </a:p>
        </p:txBody>
      </p:sp>
      <p:sp>
        <p:nvSpPr>
          <p:cNvPr id="22" name="TextBox 21">
            <a:extLst>
              <a:ext uri="{FF2B5EF4-FFF2-40B4-BE49-F238E27FC236}">
                <a16:creationId xmlns:a16="http://schemas.microsoft.com/office/drawing/2014/main" id="{C4AD1114-9D63-384E-B47E-D7429DD86664}"/>
              </a:ext>
            </a:extLst>
          </p:cNvPr>
          <p:cNvSpPr txBox="1"/>
          <p:nvPr/>
        </p:nvSpPr>
        <p:spPr>
          <a:xfrm>
            <a:off x="5804561" y="2105565"/>
            <a:ext cx="1564852" cy="400110"/>
          </a:xfrm>
          <a:prstGeom prst="rect">
            <a:avLst/>
          </a:prstGeom>
          <a:noFill/>
        </p:spPr>
        <p:txBody>
          <a:bodyPr wrap="none" rtlCol="0">
            <a:spAutoFit/>
          </a:bodyPr>
          <a:lstStyle/>
          <a:p>
            <a:r>
              <a:rPr lang="en-US" sz="1000" b="1" kern="0" dirty="0">
                <a:solidFill>
                  <a:schemeClr val="bg1"/>
                </a:solidFill>
              </a:rPr>
              <a:t>Andy Garrett</a:t>
            </a:r>
          </a:p>
          <a:p>
            <a:pPr marL="234950" indent="-234950"/>
            <a:r>
              <a:rPr lang="en-US" sz="1000" kern="0" dirty="0">
                <a:solidFill>
                  <a:schemeClr val="bg1"/>
                </a:solidFill>
              </a:rPr>
              <a:t>	Technical OM, CP4I</a:t>
            </a:r>
          </a:p>
        </p:txBody>
      </p:sp>
      <p:sp>
        <p:nvSpPr>
          <p:cNvPr id="23" name="TextBox 22">
            <a:extLst>
              <a:ext uri="{FF2B5EF4-FFF2-40B4-BE49-F238E27FC236}">
                <a16:creationId xmlns:a16="http://schemas.microsoft.com/office/drawing/2014/main" id="{039C4FAE-E371-DE4E-8CF8-2CC7408D17E3}"/>
              </a:ext>
            </a:extLst>
          </p:cNvPr>
          <p:cNvSpPr txBox="1"/>
          <p:nvPr/>
        </p:nvSpPr>
        <p:spPr>
          <a:xfrm>
            <a:off x="5804561" y="3258665"/>
            <a:ext cx="2762295" cy="400110"/>
          </a:xfrm>
          <a:prstGeom prst="rect">
            <a:avLst/>
          </a:prstGeom>
          <a:noFill/>
        </p:spPr>
        <p:txBody>
          <a:bodyPr wrap="none" rtlCol="0">
            <a:spAutoFit/>
          </a:bodyPr>
          <a:lstStyle/>
          <a:p>
            <a:r>
              <a:rPr lang="en-US" sz="1000" b="1" kern="0" dirty="0">
                <a:solidFill>
                  <a:schemeClr val="bg1"/>
                </a:solidFill>
              </a:rPr>
              <a:t>Carmen </a:t>
            </a:r>
            <a:r>
              <a:rPr lang="en-US" sz="1000" b="1" kern="0" dirty="0" err="1">
                <a:solidFill>
                  <a:schemeClr val="bg1"/>
                </a:solidFill>
              </a:rPr>
              <a:t>Raileanu</a:t>
            </a:r>
            <a:r>
              <a:rPr lang="en-US" sz="1000" kern="0" dirty="0">
                <a:solidFill>
                  <a:schemeClr val="bg1"/>
                </a:solidFill>
              </a:rPr>
              <a:t> </a:t>
            </a:r>
          </a:p>
          <a:p>
            <a:pPr marL="174625" indent="-174625"/>
            <a:r>
              <a:rPr lang="en-US" sz="1000" kern="0" dirty="0">
                <a:solidFill>
                  <a:schemeClr val="bg1"/>
                </a:solidFill>
              </a:rPr>
              <a:t>	EMEA Technical Sales Leader, Integration</a:t>
            </a:r>
          </a:p>
        </p:txBody>
      </p:sp>
      <p:pic>
        <p:nvPicPr>
          <p:cNvPr id="27" name="Picture 26">
            <a:extLst>
              <a:ext uri="{FF2B5EF4-FFF2-40B4-BE49-F238E27FC236}">
                <a16:creationId xmlns:a16="http://schemas.microsoft.com/office/drawing/2014/main" id="{2179908C-E32B-6D4F-85A5-62AE6E9C5797}"/>
              </a:ext>
            </a:extLst>
          </p:cNvPr>
          <p:cNvPicPr>
            <a:picLocks noChangeAspect="1"/>
          </p:cNvPicPr>
          <p:nvPr/>
        </p:nvPicPr>
        <p:blipFill>
          <a:blip r:embed="rId4"/>
          <a:stretch>
            <a:fillRect/>
          </a:stretch>
        </p:blipFill>
        <p:spPr>
          <a:xfrm>
            <a:off x="5196155" y="2135389"/>
            <a:ext cx="490434" cy="495785"/>
          </a:xfrm>
          <a:prstGeom prst="rect">
            <a:avLst/>
          </a:prstGeom>
        </p:spPr>
      </p:pic>
      <p:pic>
        <p:nvPicPr>
          <p:cNvPr id="28" name="Picture 27">
            <a:extLst>
              <a:ext uri="{FF2B5EF4-FFF2-40B4-BE49-F238E27FC236}">
                <a16:creationId xmlns:a16="http://schemas.microsoft.com/office/drawing/2014/main" id="{31342422-716E-B046-A4D7-A70784303CB2}"/>
              </a:ext>
            </a:extLst>
          </p:cNvPr>
          <p:cNvPicPr>
            <a:picLocks noChangeAspect="1"/>
          </p:cNvPicPr>
          <p:nvPr/>
        </p:nvPicPr>
        <p:blipFill>
          <a:blip r:embed="rId5"/>
          <a:stretch>
            <a:fillRect/>
          </a:stretch>
        </p:blipFill>
        <p:spPr>
          <a:xfrm>
            <a:off x="5196155" y="1050720"/>
            <a:ext cx="490434" cy="487204"/>
          </a:xfrm>
          <a:prstGeom prst="rect">
            <a:avLst/>
          </a:prstGeom>
        </p:spPr>
      </p:pic>
      <p:pic>
        <p:nvPicPr>
          <p:cNvPr id="30" name="Picture 29">
            <a:extLst>
              <a:ext uri="{FF2B5EF4-FFF2-40B4-BE49-F238E27FC236}">
                <a16:creationId xmlns:a16="http://schemas.microsoft.com/office/drawing/2014/main" id="{3D9C0DD1-6EDA-5E4A-BB54-252A4077F2C2}"/>
              </a:ext>
            </a:extLst>
          </p:cNvPr>
          <p:cNvPicPr>
            <a:picLocks noChangeAspect="1"/>
          </p:cNvPicPr>
          <p:nvPr/>
        </p:nvPicPr>
        <p:blipFill>
          <a:blip r:embed="rId6"/>
          <a:stretch>
            <a:fillRect/>
          </a:stretch>
        </p:blipFill>
        <p:spPr>
          <a:xfrm>
            <a:off x="364684" y="3557871"/>
            <a:ext cx="569466" cy="495785"/>
          </a:xfrm>
          <a:prstGeom prst="rect">
            <a:avLst/>
          </a:prstGeom>
        </p:spPr>
      </p:pic>
      <p:pic>
        <p:nvPicPr>
          <p:cNvPr id="31" name="Picture 30">
            <a:extLst>
              <a:ext uri="{FF2B5EF4-FFF2-40B4-BE49-F238E27FC236}">
                <a16:creationId xmlns:a16="http://schemas.microsoft.com/office/drawing/2014/main" id="{3E8CCEF1-BDC3-4B45-8AB0-6BCC07D2AFAC}"/>
              </a:ext>
            </a:extLst>
          </p:cNvPr>
          <p:cNvPicPr>
            <a:picLocks noChangeAspect="1"/>
          </p:cNvPicPr>
          <p:nvPr/>
        </p:nvPicPr>
        <p:blipFill>
          <a:blip r:embed="rId7"/>
          <a:stretch>
            <a:fillRect/>
          </a:stretch>
        </p:blipFill>
        <p:spPr>
          <a:xfrm>
            <a:off x="364684" y="2714762"/>
            <a:ext cx="560674" cy="490434"/>
          </a:xfrm>
          <a:prstGeom prst="rect">
            <a:avLst/>
          </a:prstGeom>
        </p:spPr>
      </p:pic>
      <p:pic>
        <p:nvPicPr>
          <p:cNvPr id="32" name="Picture 31">
            <a:extLst>
              <a:ext uri="{FF2B5EF4-FFF2-40B4-BE49-F238E27FC236}">
                <a16:creationId xmlns:a16="http://schemas.microsoft.com/office/drawing/2014/main" id="{1D940F15-76DB-5541-8F53-00E774FB9737}"/>
              </a:ext>
            </a:extLst>
          </p:cNvPr>
          <p:cNvPicPr>
            <a:picLocks noChangeAspect="1"/>
          </p:cNvPicPr>
          <p:nvPr/>
        </p:nvPicPr>
        <p:blipFill>
          <a:blip r:embed="rId8"/>
          <a:stretch>
            <a:fillRect/>
          </a:stretch>
        </p:blipFill>
        <p:spPr>
          <a:xfrm>
            <a:off x="364684" y="1819555"/>
            <a:ext cx="569466" cy="542531"/>
          </a:xfrm>
          <a:prstGeom prst="rect">
            <a:avLst/>
          </a:prstGeom>
        </p:spPr>
      </p:pic>
      <p:pic>
        <p:nvPicPr>
          <p:cNvPr id="35" name="Picture 34">
            <a:extLst>
              <a:ext uri="{FF2B5EF4-FFF2-40B4-BE49-F238E27FC236}">
                <a16:creationId xmlns:a16="http://schemas.microsoft.com/office/drawing/2014/main" id="{ECCE5813-0D71-A24B-90C1-BF1D451789A8}"/>
              </a:ext>
            </a:extLst>
          </p:cNvPr>
          <p:cNvPicPr>
            <a:picLocks noChangeAspect="1"/>
          </p:cNvPicPr>
          <p:nvPr/>
        </p:nvPicPr>
        <p:blipFill>
          <a:blip r:embed="rId9"/>
          <a:stretch>
            <a:fillRect/>
          </a:stretch>
        </p:blipFill>
        <p:spPr>
          <a:xfrm>
            <a:off x="364684" y="953011"/>
            <a:ext cx="576847" cy="513868"/>
          </a:xfrm>
          <a:prstGeom prst="rect">
            <a:avLst/>
          </a:prstGeom>
        </p:spPr>
      </p:pic>
    </p:spTree>
    <p:extLst>
      <p:ext uri="{BB962C8B-B14F-4D97-AF65-F5344CB8AC3E}">
        <p14:creationId xmlns:p14="http://schemas.microsoft.com/office/powerpoint/2010/main" val="170862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324963" y="562356"/>
            <a:ext cx="4133088" cy="466344"/>
          </a:xfrm>
        </p:spPr>
        <p:txBody>
          <a:bodyPr/>
          <a:lstStyle/>
          <a:p>
            <a:r>
              <a:rPr lang="en-US" sz="2400" dirty="0"/>
              <a:t>Top 5  Inhibitors…</a:t>
            </a:r>
            <a:br>
              <a:rPr lang="en-US" sz="2400" dirty="0"/>
            </a:br>
            <a:endParaRPr lang="en-US" sz="24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7</a:t>
            </a:fld>
            <a:endParaRPr lang="en-US" dirty="0"/>
          </a:p>
        </p:txBody>
      </p:sp>
    </p:spTree>
    <p:extLst>
      <p:ext uri="{BB962C8B-B14F-4D97-AF65-F5344CB8AC3E}">
        <p14:creationId xmlns:p14="http://schemas.microsoft.com/office/powerpoint/2010/main" val="3777882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4192-711E-CE48-8C97-08506DDC08EB}"/>
              </a:ext>
            </a:extLst>
          </p:cNvPr>
          <p:cNvSpPr>
            <a:spLocks noGrp="1"/>
          </p:cNvSpPr>
          <p:nvPr>
            <p:ph type="title"/>
          </p:nvPr>
        </p:nvSpPr>
        <p:spPr>
          <a:xfrm>
            <a:off x="325591" y="541419"/>
            <a:ext cx="4133088" cy="428244"/>
          </a:xfrm>
        </p:spPr>
        <p:txBody>
          <a:bodyPr/>
          <a:lstStyle/>
          <a:p>
            <a:r>
              <a:rPr lang="en-US" sz="2400" dirty="0"/>
              <a:t>Inhibitor # 1</a:t>
            </a:r>
            <a:br>
              <a:rPr lang="en-US" sz="3200" dirty="0"/>
            </a:br>
            <a:endParaRPr lang="en-US" sz="3200" dirty="0"/>
          </a:p>
        </p:txBody>
      </p:sp>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8</a:t>
            </a:fld>
            <a:endParaRPr lang="en-US" dirty="0"/>
          </a:p>
        </p:txBody>
      </p:sp>
      <p:sp>
        <p:nvSpPr>
          <p:cNvPr id="4" name="Text Placeholder 3">
            <a:extLst>
              <a:ext uri="{FF2B5EF4-FFF2-40B4-BE49-F238E27FC236}">
                <a16:creationId xmlns:a16="http://schemas.microsoft.com/office/drawing/2014/main" id="{A3D7AB3C-57F1-3D46-90CF-E455ED1BE167}"/>
              </a:ext>
            </a:extLst>
          </p:cNvPr>
          <p:cNvSpPr>
            <a:spLocks noGrp="1"/>
          </p:cNvSpPr>
          <p:nvPr>
            <p:ph type="body" sz="quarter" idx="13"/>
          </p:nvPr>
        </p:nvSpPr>
        <p:spPr>
          <a:xfrm>
            <a:off x="325591" y="969663"/>
            <a:ext cx="7365166" cy="585216"/>
          </a:xfrm>
        </p:spPr>
        <p:txBody>
          <a:bodyPr/>
          <a:lstStyle/>
          <a:p>
            <a:pPr>
              <a:buClr>
                <a:schemeClr val="bg1"/>
              </a:buClr>
            </a:pPr>
            <a:r>
              <a:rPr lang="en-US" sz="2400" dirty="0"/>
              <a:t>Cloud Pak for Integration Resource Requirements</a:t>
            </a:r>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2076341"/>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mj-lt"/>
              <a:buAutoNum type="arabicPeriod"/>
            </a:pPr>
            <a:r>
              <a:rPr lang="en-US" kern="0" dirty="0"/>
              <a:t>Use cases define requirements</a:t>
            </a:r>
          </a:p>
          <a:p>
            <a:pPr marL="342900" indent="-342900" defTabSz="914400">
              <a:buClr>
                <a:schemeClr val="bg1"/>
              </a:buClr>
              <a:buFont typeface="+mj-lt"/>
              <a:buAutoNum type="arabicPeriod"/>
            </a:pPr>
            <a:r>
              <a:rPr lang="en-US" kern="0" dirty="0"/>
              <a:t>OpenShift considerations </a:t>
            </a:r>
          </a:p>
          <a:p>
            <a:pPr marL="342900" indent="-342900" defTabSz="914400">
              <a:buClr>
                <a:schemeClr val="bg1"/>
              </a:buClr>
              <a:buFont typeface="+mj-lt"/>
              <a:buAutoNum type="arabicPeriod"/>
            </a:pPr>
            <a:r>
              <a:rPr lang="en-US" kern="0" dirty="0"/>
              <a:t>CP4I calculator tool</a:t>
            </a:r>
          </a:p>
          <a:p>
            <a:pPr marL="342900" indent="-342900" defTabSz="914400">
              <a:buClr>
                <a:schemeClr val="bg1"/>
              </a:buClr>
              <a:buFont typeface="+mj-lt"/>
              <a:buAutoNum type="arabicPeriod"/>
            </a:pPr>
            <a:endParaRPr lang="en-US" kern="0" dirty="0"/>
          </a:p>
          <a:p>
            <a:pPr marL="342900" indent="-342900" defTabSz="914400">
              <a:buFont typeface="+mj-lt"/>
              <a:buAutoNum type="arabicPeriod"/>
            </a:pPr>
            <a:endParaRPr lang="en-US" kern="0" dirty="0"/>
          </a:p>
        </p:txBody>
      </p:sp>
    </p:spTree>
    <p:extLst>
      <p:ext uri="{BB962C8B-B14F-4D97-AF65-F5344CB8AC3E}">
        <p14:creationId xmlns:p14="http://schemas.microsoft.com/office/powerpoint/2010/main" val="1171520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582382-EA04-394E-9B47-D83923D68531}"/>
              </a:ext>
            </a:extLst>
          </p:cNvPr>
          <p:cNvSpPr>
            <a:spLocks noGrp="1"/>
          </p:cNvSpPr>
          <p:nvPr>
            <p:ph type="sldNum" sz="quarter" idx="11"/>
          </p:nvPr>
        </p:nvSpPr>
        <p:spPr/>
        <p:txBody>
          <a:bodyPr/>
          <a:lstStyle/>
          <a:p>
            <a:fld id="{59395FB3-9C97-154F-86B2-7E381B951268}" type="slidenum">
              <a:rPr lang="en-US" smtClean="0"/>
              <a:pPr/>
              <a:t>9</a:t>
            </a:fld>
            <a:endParaRPr lang="en-US" dirty="0"/>
          </a:p>
        </p:txBody>
      </p:sp>
      <p:sp>
        <p:nvSpPr>
          <p:cNvPr id="5" name="Text Placeholder 3">
            <a:extLst>
              <a:ext uri="{FF2B5EF4-FFF2-40B4-BE49-F238E27FC236}">
                <a16:creationId xmlns:a16="http://schemas.microsoft.com/office/drawing/2014/main" id="{2D96A871-2F53-A746-A115-CB43F6D9BAD9}"/>
              </a:ext>
            </a:extLst>
          </p:cNvPr>
          <p:cNvSpPr txBox="1">
            <a:spLocks/>
          </p:cNvSpPr>
          <p:nvPr/>
        </p:nvSpPr>
        <p:spPr>
          <a:xfrm>
            <a:off x="325591" y="2076341"/>
            <a:ext cx="8695877" cy="1401645"/>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342900" indent="-342900" defTabSz="914400">
              <a:buClr>
                <a:schemeClr val="bg1"/>
              </a:buClr>
              <a:buFont typeface="+mj-lt"/>
              <a:buAutoNum type="arabicPeriod"/>
            </a:pPr>
            <a:r>
              <a:rPr lang="en-US" sz="1600" kern="0" dirty="0"/>
              <a:t>From sizing to deployment</a:t>
            </a:r>
          </a:p>
          <a:p>
            <a:pPr marL="342900" indent="-342900" defTabSz="914400">
              <a:buClr>
                <a:schemeClr val="bg1"/>
              </a:buClr>
              <a:buFont typeface="+mj-lt"/>
              <a:buAutoNum type="arabicPeriod"/>
            </a:pPr>
            <a:r>
              <a:rPr lang="en-US" sz="1600" kern="0" dirty="0"/>
              <a:t>Cloud Pak deployment </a:t>
            </a:r>
          </a:p>
          <a:p>
            <a:pPr marL="342900" indent="-342900" defTabSz="914400">
              <a:buClr>
                <a:schemeClr val="bg1"/>
              </a:buClr>
              <a:buFont typeface="+mj-lt"/>
              <a:buAutoNum type="arabicPeriod"/>
            </a:pPr>
            <a:r>
              <a:rPr lang="en-US" sz="1600" kern="0" dirty="0"/>
              <a:t>What about high availability</a:t>
            </a:r>
          </a:p>
          <a:p>
            <a:pPr marL="342900" indent="-342900" defTabSz="914400">
              <a:buClr>
                <a:schemeClr val="bg1"/>
              </a:buClr>
              <a:buFont typeface="+mj-lt"/>
              <a:buAutoNum type="arabicPeriod"/>
            </a:pPr>
            <a:endParaRPr lang="en-US" kern="0" dirty="0"/>
          </a:p>
          <a:p>
            <a:pPr marL="342900" indent="-342900" defTabSz="914400">
              <a:buFont typeface="+mj-lt"/>
              <a:buAutoNum type="arabicPeriod"/>
            </a:pPr>
            <a:endParaRPr lang="en-US" kern="0" dirty="0"/>
          </a:p>
        </p:txBody>
      </p:sp>
      <p:sp>
        <p:nvSpPr>
          <p:cNvPr id="6" name="Title 1">
            <a:extLst>
              <a:ext uri="{FF2B5EF4-FFF2-40B4-BE49-F238E27FC236}">
                <a16:creationId xmlns:a16="http://schemas.microsoft.com/office/drawing/2014/main" id="{2EEA8C0B-29B8-6E42-896B-7D55263C2D81}"/>
              </a:ext>
            </a:extLst>
          </p:cNvPr>
          <p:cNvSpPr txBox="1">
            <a:spLocks/>
          </p:cNvSpPr>
          <p:nvPr/>
        </p:nvSpPr>
        <p:spPr>
          <a:xfrm>
            <a:off x="545925" y="423527"/>
            <a:ext cx="7667245" cy="84441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16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kern="0" dirty="0"/>
              <a:t>Inhibitor #2</a:t>
            </a:r>
          </a:p>
          <a:p>
            <a:pPr defTabSz="914400"/>
            <a:r>
              <a:rPr lang="en-US" sz="2400" kern="0" dirty="0"/>
              <a:t>Deployment Architecture</a:t>
            </a:r>
          </a:p>
        </p:txBody>
      </p:sp>
    </p:spTree>
    <p:extLst>
      <p:ext uri="{BB962C8B-B14F-4D97-AF65-F5344CB8AC3E}">
        <p14:creationId xmlns:p14="http://schemas.microsoft.com/office/powerpoint/2010/main" val="3380465239"/>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2.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otalTime>18522</TotalTime>
  <Words>3651</Words>
  <Application>Microsoft Macintosh PowerPoint</Application>
  <PresentationFormat>On-screen Show (16:9)</PresentationFormat>
  <Paragraphs>641</Paragraphs>
  <Slides>36</Slides>
  <Notes>31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36</vt:i4>
      </vt:variant>
    </vt:vector>
  </HeadingPairs>
  <TitlesOfParts>
    <vt:vector size="41" baseType="lpstr">
      <vt:lpstr>IBM Plex Sans Light</vt:lpstr>
      <vt:lpstr>Arial</vt:lpstr>
      <vt:lpstr>IBM Plex Sans</vt:lpstr>
      <vt:lpstr>IBM 2020 Master template (black background)</vt:lpstr>
      <vt:lpstr>blk_background_2017</vt:lpstr>
      <vt:lpstr>FS2021-XYZ IBM Cloud Pak for Integration Deployment, Practical Field Experience &amp; Lessons Learned  Top 5 Inhibitors Impacting Sales Progression &amp; Deployment   — Thomas (Tom) Campbell WW Technical Sales Leader, Integration</vt:lpstr>
      <vt:lpstr>PowerPoint Presentation</vt:lpstr>
      <vt:lpstr>Agenda</vt:lpstr>
      <vt:lpstr>Session Objectives &amp; Format </vt:lpstr>
      <vt:lpstr>PowerPoint Presentation</vt:lpstr>
      <vt:lpstr>Meet the Panel Subject Matter Experts</vt:lpstr>
      <vt:lpstr>Top 5  Inhibitors… </vt:lpstr>
      <vt:lpstr>Inhibitor # 1 </vt:lpstr>
      <vt:lpstr>PowerPoint Presentation</vt:lpstr>
      <vt:lpstr>PowerPoint Presentation</vt:lpstr>
      <vt:lpstr>PowerPoint Presentation</vt:lpstr>
      <vt:lpstr>PowerPoint Presentation</vt:lpstr>
      <vt:lpstr>Call to Action</vt:lpstr>
      <vt:lpstr>Useful Assets, Links &amp; Back-Up</vt:lpstr>
      <vt:lpstr>Inhibitor # 1 </vt:lpstr>
      <vt:lpstr>Inhibitor # 1 </vt:lpstr>
      <vt:lpstr>Inhibitor # 1 </vt:lpstr>
      <vt:lpstr>Inhibitor # 1 </vt:lpstr>
      <vt:lpstr>Inhibitor # 1 </vt:lpstr>
      <vt:lpstr>Inhibitor # 1 </vt:lpstr>
      <vt:lpstr>Inhibitor # 1 </vt:lpstr>
      <vt:lpstr>Inhibitor # 1 </vt:lpstr>
      <vt:lpstr>Inhibitor # 1 </vt:lpstr>
      <vt:lpstr>PowerPoint Presentation</vt:lpstr>
      <vt:lpstr>PowerPoint Presentation</vt:lpstr>
      <vt:lpstr>PowerPoint Presentation</vt:lpstr>
      <vt:lpstr>Storage Suite Starter  for Cloud Paks</vt:lpstr>
      <vt:lpstr>PowerPoint Presentation</vt:lpstr>
      <vt:lpstr>PowerPoint Presentation</vt:lpstr>
      <vt:lpstr>PowerPoint Presentation</vt:lpstr>
      <vt:lpstr>PowerPoint Presentation</vt:lpstr>
      <vt:lpstr>PowerPoint Presentation</vt:lpstr>
      <vt:lpstr>PowerPoint Presentation</vt:lpstr>
      <vt:lpstr>Top 5  Inhibitors…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FS2021-XYZ Technical Objection Handling when selling Cloud Paks — Dennis Lauwers DE Hybrid Cloud EMEA</dc:title>
  <dc:creator>Dennis Lauwers</dc:creator>
  <cp:lastModifiedBy>Thomas Campbell</cp:lastModifiedBy>
  <cp:revision>209</cp:revision>
  <dcterms:created xsi:type="dcterms:W3CDTF">2020-12-22T07:08:48Z</dcterms:created>
  <dcterms:modified xsi:type="dcterms:W3CDTF">2021-03-02T00:39:36Z</dcterms:modified>
</cp:coreProperties>
</file>